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626" r:id="rId2"/>
    <p:sldId id="628" r:id="rId3"/>
    <p:sldId id="629" r:id="rId4"/>
    <p:sldId id="625" r:id="rId5"/>
    <p:sldId id="575" r:id="rId6"/>
    <p:sldId id="612" r:id="rId7"/>
    <p:sldId id="607" r:id="rId8"/>
    <p:sldId id="615" r:id="rId9"/>
    <p:sldId id="608" r:id="rId10"/>
    <p:sldId id="614" r:id="rId11"/>
    <p:sldId id="613" r:id="rId12"/>
    <p:sldId id="591" r:id="rId13"/>
    <p:sldId id="573" r:id="rId14"/>
    <p:sldId id="636" r:id="rId15"/>
    <p:sldId id="616" r:id="rId16"/>
    <p:sldId id="639" r:id="rId17"/>
    <p:sldId id="631" r:id="rId18"/>
    <p:sldId id="638" r:id="rId19"/>
    <p:sldId id="640" r:id="rId20"/>
    <p:sldId id="641" r:id="rId21"/>
    <p:sldId id="642" r:id="rId22"/>
    <p:sldId id="645" r:id="rId23"/>
    <p:sldId id="637" r:id="rId24"/>
    <p:sldId id="643" r:id="rId2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A966"/>
    <a:srgbClr val="1D1B1D"/>
    <a:srgbClr val="003399"/>
    <a:srgbClr val="000099"/>
    <a:srgbClr val="EAEAEA"/>
    <a:srgbClr val="FFCC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65" autoAdjust="0"/>
    <p:restoredTop sz="94664" autoAdjust="0"/>
  </p:normalViewPr>
  <p:slideViewPr>
    <p:cSldViewPr>
      <p:cViewPr varScale="1">
        <p:scale>
          <a:sx n="65" d="100"/>
          <a:sy n="65" d="100"/>
        </p:scale>
        <p:origin x="1548" y="60"/>
      </p:cViewPr>
      <p:guideLst>
        <p:guide orient="horz" pos="2160"/>
        <p:guide pos="2880"/>
      </p:guideLst>
    </p:cSldViewPr>
  </p:slideViewPr>
  <p:outlineViewPr>
    <p:cViewPr>
      <p:scale>
        <a:sx n="33" d="100"/>
        <a:sy n="33" d="100"/>
      </p:scale>
      <p:origin x="0" y="456"/>
    </p:cViewPr>
  </p:outlineViewPr>
  <p:notesTextViewPr>
    <p:cViewPr>
      <p:scale>
        <a:sx n="100" d="100"/>
        <a:sy n="100" d="100"/>
      </p:scale>
      <p:origin x="0" y="0"/>
    </p:cViewPr>
  </p:notesTextViewPr>
  <p:sorterViewPr>
    <p:cViewPr>
      <p:scale>
        <a:sx n="100" d="100"/>
        <a:sy n="100" d="100"/>
      </p:scale>
      <p:origin x="0" y="2604"/>
    </p:cViewPr>
  </p:sorterViewPr>
  <p:notesViewPr>
    <p:cSldViewPr>
      <p:cViewPr varScale="1">
        <p:scale>
          <a:sx n="60" d="100"/>
          <a:sy n="60" d="100"/>
        </p:scale>
        <p:origin x="-1446" y="-90"/>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7840" cy="465228"/>
          </a:xfrm>
          <a:prstGeom prst="rect">
            <a:avLst/>
          </a:prstGeom>
          <a:noFill/>
          <a:ln w="9525">
            <a:noFill/>
            <a:miter lim="800000"/>
            <a:headEnd/>
            <a:tailEnd/>
          </a:ln>
          <a:effectLst/>
        </p:spPr>
        <p:txBody>
          <a:bodyPr vert="horz" wrap="square" lIns="93767" tIns="46883" rIns="93767" bIns="46883" numCol="1" anchor="t" anchorCtr="0" compatLnSpc="1">
            <a:prstTxWarp prst="textNoShape">
              <a:avLst/>
            </a:prstTxWarp>
          </a:bodyPr>
          <a:lstStyle>
            <a:lvl1pPr>
              <a:defRPr sz="1200"/>
            </a:lvl1pPr>
          </a:lstStyle>
          <a:p>
            <a:endParaRPr lang="en-US"/>
          </a:p>
        </p:txBody>
      </p:sp>
      <p:sp>
        <p:nvSpPr>
          <p:cNvPr id="19459" name="Rectangle 3"/>
          <p:cNvSpPr>
            <a:spLocks noGrp="1" noChangeArrowheads="1"/>
          </p:cNvSpPr>
          <p:nvPr>
            <p:ph type="dt" sz="quarter" idx="1"/>
          </p:nvPr>
        </p:nvSpPr>
        <p:spPr bwMode="auto">
          <a:xfrm>
            <a:off x="3970938" y="0"/>
            <a:ext cx="3037840" cy="465228"/>
          </a:xfrm>
          <a:prstGeom prst="rect">
            <a:avLst/>
          </a:prstGeom>
          <a:noFill/>
          <a:ln w="9525">
            <a:noFill/>
            <a:miter lim="800000"/>
            <a:headEnd/>
            <a:tailEnd/>
          </a:ln>
          <a:effectLst/>
        </p:spPr>
        <p:txBody>
          <a:bodyPr vert="horz" wrap="square" lIns="93767" tIns="46883" rIns="93767" bIns="46883" numCol="1" anchor="t" anchorCtr="0" compatLnSpc="1">
            <a:prstTxWarp prst="textNoShape">
              <a:avLst/>
            </a:prstTxWarp>
          </a:bodyPr>
          <a:lstStyle>
            <a:lvl1pPr algn="r">
              <a:defRPr sz="1200"/>
            </a:lvl1pPr>
          </a:lstStyle>
          <a:p>
            <a:endParaRPr lang="en-US"/>
          </a:p>
        </p:txBody>
      </p:sp>
      <p:sp>
        <p:nvSpPr>
          <p:cNvPr id="19460" name="Rectangle 4"/>
          <p:cNvSpPr>
            <a:spLocks noGrp="1" noChangeArrowheads="1"/>
          </p:cNvSpPr>
          <p:nvPr>
            <p:ph type="ftr" sz="quarter" idx="2"/>
          </p:nvPr>
        </p:nvSpPr>
        <p:spPr bwMode="auto">
          <a:xfrm>
            <a:off x="0" y="8829542"/>
            <a:ext cx="3037840" cy="465227"/>
          </a:xfrm>
          <a:prstGeom prst="rect">
            <a:avLst/>
          </a:prstGeom>
          <a:noFill/>
          <a:ln w="9525">
            <a:noFill/>
            <a:miter lim="800000"/>
            <a:headEnd/>
            <a:tailEnd/>
          </a:ln>
          <a:effectLst/>
        </p:spPr>
        <p:txBody>
          <a:bodyPr vert="horz" wrap="square" lIns="93767" tIns="46883" rIns="93767" bIns="46883" numCol="1" anchor="b" anchorCtr="0" compatLnSpc="1">
            <a:prstTxWarp prst="textNoShape">
              <a:avLst/>
            </a:prstTxWarp>
          </a:bodyPr>
          <a:lstStyle>
            <a:lvl1pPr>
              <a:defRPr sz="1200"/>
            </a:lvl1pPr>
          </a:lstStyle>
          <a:p>
            <a:endParaRPr lang="en-US"/>
          </a:p>
        </p:txBody>
      </p:sp>
      <p:sp>
        <p:nvSpPr>
          <p:cNvPr id="19461" name="Rectangle 5"/>
          <p:cNvSpPr>
            <a:spLocks noGrp="1" noChangeArrowheads="1"/>
          </p:cNvSpPr>
          <p:nvPr>
            <p:ph type="sldNum" sz="quarter" idx="3"/>
          </p:nvPr>
        </p:nvSpPr>
        <p:spPr bwMode="auto">
          <a:xfrm>
            <a:off x="3970938" y="8829542"/>
            <a:ext cx="3037840" cy="465227"/>
          </a:xfrm>
          <a:prstGeom prst="rect">
            <a:avLst/>
          </a:prstGeom>
          <a:noFill/>
          <a:ln w="9525">
            <a:noFill/>
            <a:miter lim="800000"/>
            <a:headEnd/>
            <a:tailEnd/>
          </a:ln>
          <a:effectLst/>
        </p:spPr>
        <p:txBody>
          <a:bodyPr vert="horz" wrap="square" lIns="93767" tIns="46883" rIns="93767" bIns="46883" numCol="1" anchor="b" anchorCtr="0" compatLnSpc="1">
            <a:prstTxWarp prst="textNoShape">
              <a:avLst/>
            </a:prstTxWarp>
          </a:bodyPr>
          <a:lstStyle>
            <a:lvl1pPr algn="r">
              <a:defRPr sz="1200"/>
            </a:lvl1pPr>
          </a:lstStyle>
          <a:p>
            <a:fld id="{4025C36F-825A-4701-89F6-BF951D1E9769}" type="slidenum">
              <a:rPr lang="en-US"/>
              <a:pPr/>
              <a:t>‹#›</a:t>
            </a:fld>
            <a:endParaRPr lang="en-US"/>
          </a:p>
        </p:txBody>
      </p:sp>
    </p:spTree>
    <p:extLst>
      <p:ext uri="{BB962C8B-B14F-4D97-AF65-F5344CB8AC3E}">
        <p14:creationId xmlns:p14="http://schemas.microsoft.com/office/powerpoint/2010/main" val="564089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hdr" sz="quarter"/>
          </p:nvPr>
        </p:nvSpPr>
        <p:spPr bwMode="auto">
          <a:xfrm>
            <a:off x="0" y="0"/>
            <a:ext cx="3037840" cy="465228"/>
          </a:xfrm>
          <a:prstGeom prst="rect">
            <a:avLst/>
          </a:prstGeom>
          <a:noFill/>
          <a:ln w="9525">
            <a:noFill/>
            <a:miter lim="800000"/>
            <a:headEnd/>
            <a:tailEnd/>
          </a:ln>
          <a:effectLst/>
        </p:spPr>
        <p:txBody>
          <a:bodyPr vert="horz" wrap="square" lIns="93767" tIns="46883" rIns="93767" bIns="46883" numCol="1" anchor="t" anchorCtr="0" compatLnSpc="1">
            <a:prstTxWarp prst="textNoShape">
              <a:avLst/>
            </a:prstTxWarp>
          </a:bodyPr>
          <a:lstStyle>
            <a:lvl1pPr>
              <a:defRPr sz="1200"/>
            </a:lvl1pPr>
          </a:lstStyle>
          <a:p>
            <a:endParaRPr lang="en-US"/>
          </a:p>
        </p:txBody>
      </p:sp>
      <p:sp>
        <p:nvSpPr>
          <p:cNvPr id="193539" name="Rectangle 3"/>
          <p:cNvSpPr>
            <a:spLocks noGrp="1" noChangeArrowheads="1"/>
          </p:cNvSpPr>
          <p:nvPr>
            <p:ph type="dt" idx="1"/>
          </p:nvPr>
        </p:nvSpPr>
        <p:spPr bwMode="auto">
          <a:xfrm>
            <a:off x="3970938" y="0"/>
            <a:ext cx="3037840" cy="465228"/>
          </a:xfrm>
          <a:prstGeom prst="rect">
            <a:avLst/>
          </a:prstGeom>
          <a:noFill/>
          <a:ln w="9525">
            <a:noFill/>
            <a:miter lim="800000"/>
            <a:headEnd/>
            <a:tailEnd/>
          </a:ln>
          <a:effectLst/>
        </p:spPr>
        <p:txBody>
          <a:bodyPr vert="horz" wrap="square" lIns="93767" tIns="46883" rIns="93767" bIns="46883" numCol="1" anchor="t" anchorCtr="0" compatLnSpc="1">
            <a:prstTxWarp prst="textNoShape">
              <a:avLst/>
            </a:prstTxWarp>
          </a:bodyPr>
          <a:lstStyle>
            <a:lvl1pPr algn="r">
              <a:defRPr sz="1200"/>
            </a:lvl1pPr>
          </a:lstStyle>
          <a:p>
            <a:endParaRPr lang="en-US"/>
          </a:p>
        </p:txBody>
      </p:sp>
      <p:sp>
        <p:nvSpPr>
          <p:cNvPr id="1935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193541" name="Rectangle 5"/>
          <p:cNvSpPr>
            <a:spLocks noGrp="1" noChangeArrowheads="1"/>
          </p:cNvSpPr>
          <p:nvPr>
            <p:ph type="body" sz="quarter" idx="3"/>
          </p:nvPr>
        </p:nvSpPr>
        <p:spPr bwMode="auto">
          <a:xfrm>
            <a:off x="701040" y="4415587"/>
            <a:ext cx="5608320" cy="4183787"/>
          </a:xfrm>
          <a:prstGeom prst="rect">
            <a:avLst/>
          </a:prstGeom>
          <a:noFill/>
          <a:ln w="9525">
            <a:noFill/>
            <a:miter lim="800000"/>
            <a:headEnd/>
            <a:tailEnd/>
          </a:ln>
          <a:effectLst/>
        </p:spPr>
        <p:txBody>
          <a:bodyPr vert="horz" wrap="square" lIns="93767" tIns="46883" rIns="93767" bIns="4688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3542" name="Rectangle 6"/>
          <p:cNvSpPr>
            <a:spLocks noGrp="1" noChangeArrowheads="1"/>
          </p:cNvSpPr>
          <p:nvPr>
            <p:ph type="ftr" sz="quarter" idx="4"/>
          </p:nvPr>
        </p:nvSpPr>
        <p:spPr bwMode="auto">
          <a:xfrm>
            <a:off x="0" y="8829542"/>
            <a:ext cx="3037840" cy="465227"/>
          </a:xfrm>
          <a:prstGeom prst="rect">
            <a:avLst/>
          </a:prstGeom>
          <a:noFill/>
          <a:ln w="9525">
            <a:noFill/>
            <a:miter lim="800000"/>
            <a:headEnd/>
            <a:tailEnd/>
          </a:ln>
          <a:effectLst/>
        </p:spPr>
        <p:txBody>
          <a:bodyPr vert="horz" wrap="square" lIns="93767" tIns="46883" rIns="93767" bIns="46883" numCol="1" anchor="b" anchorCtr="0" compatLnSpc="1">
            <a:prstTxWarp prst="textNoShape">
              <a:avLst/>
            </a:prstTxWarp>
          </a:bodyPr>
          <a:lstStyle>
            <a:lvl1pPr>
              <a:defRPr sz="1200"/>
            </a:lvl1pPr>
          </a:lstStyle>
          <a:p>
            <a:endParaRPr lang="en-US"/>
          </a:p>
        </p:txBody>
      </p:sp>
      <p:sp>
        <p:nvSpPr>
          <p:cNvPr id="193543" name="Rectangle 7"/>
          <p:cNvSpPr>
            <a:spLocks noGrp="1" noChangeArrowheads="1"/>
          </p:cNvSpPr>
          <p:nvPr>
            <p:ph type="sldNum" sz="quarter" idx="5"/>
          </p:nvPr>
        </p:nvSpPr>
        <p:spPr bwMode="auto">
          <a:xfrm>
            <a:off x="3970938" y="8829542"/>
            <a:ext cx="3037840" cy="465227"/>
          </a:xfrm>
          <a:prstGeom prst="rect">
            <a:avLst/>
          </a:prstGeom>
          <a:noFill/>
          <a:ln w="9525">
            <a:noFill/>
            <a:miter lim="800000"/>
            <a:headEnd/>
            <a:tailEnd/>
          </a:ln>
          <a:effectLst/>
        </p:spPr>
        <p:txBody>
          <a:bodyPr vert="horz" wrap="square" lIns="93767" tIns="46883" rIns="93767" bIns="46883" numCol="1" anchor="b" anchorCtr="0" compatLnSpc="1">
            <a:prstTxWarp prst="textNoShape">
              <a:avLst/>
            </a:prstTxWarp>
          </a:bodyPr>
          <a:lstStyle>
            <a:lvl1pPr algn="r">
              <a:defRPr sz="1200"/>
            </a:lvl1pPr>
          </a:lstStyle>
          <a:p>
            <a:fld id="{AFB5F3CB-0D76-4F10-8BCF-87B7E99C763B}" type="slidenum">
              <a:rPr lang="en-US"/>
              <a:pPr/>
              <a:t>‹#›</a:t>
            </a:fld>
            <a:endParaRPr lang="en-US"/>
          </a:p>
        </p:txBody>
      </p:sp>
    </p:spTree>
    <p:extLst>
      <p:ext uri="{BB962C8B-B14F-4D97-AF65-F5344CB8AC3E}">
        <p14:creationId xmlns:p14="http://schemas.microsoft.com/office/powerpoint/2010/main" val="6129624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B5F3CB-0D76-4F10-8BCF-87B7E99C763B}" type="slidenum">
              <a:rPr lang="en-US" smtClean="0"/>
              <a:pPr/>
              <a:t>1</a:t>
            </a:fld>
            <a:endParaRPr lang="en-US"/>
          </a:p>
        </p:txBody>
      </p:sp>
    </p:spTree>
    <p:extLst>
      <p:ext uri="{BB962C8B-B14F-4D97-AF65-F5344CB8AC3E}">
        <p14:creationId xmlns:p14="http://schemas.microsoft.com/office/powerpoint/2010/main" val="1526337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LifeLeadersInstitute.com</a:t>
            </a:r>
            <a:endParaRPr lang="en-US" dirty="0"/>
          </a:p>
        </p:txBody>
      </p:sp>
      <p:sp>
        <p:nvSpPr>
          <p:cNvPr id="6" name="Slide Number Placeholder 5"/>
          <p:cNvSpPr>
            <a:spLocks noGrp="1"/>
          </p:cNvSpPr>
          <p:nvPr>
            <p:ph type="sldNum" sz="quarter" idx="12"/>
          </p:nvPr>
        </p:nvSpPr>
        <p:spPr/>
        <p:txBody>
          <a:bodyPr/>
          <a:lstStyle>
            <a:lvl1pPr>
              <a:defRPr/>
            </a:lvl1pPr>
          </a:lstStyle>
          <a:p>
            <a:fld id="{833A2BA8-9D3C-4F21-B2D8-63989F034F1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LifeLeadersInstitute.com</a:t>
            </a:r>
            <a:endParaRPr lang="en-US" dirty="0"/>
          </a:p>
        </p:txBody>
      </p:sp>
      <p:sp>
        <p:nvSpPr>
          <p:cNvPr id="6" name="Slide Number Placeholder 5"/>
          <p:cNvSpPr>
            <a:spLocks noGrp="1"/>
          </p:cNvSpPr>
          <p:nvPr>
            <p:ph type="sldNum" sz="quarter" idx="12"/>
          </p:nvPr>
        </p:nvSpPr>
        <p:spPr/>
        <p:txBody>
          <a:bodyPr/>
          <a:lstStyle>
            <a:lvl1pPr>
              <a:defRPr/>
            </a:lvl1pPr>
          </a:lstStyle>
          <a:p>
            <a:fld id="{5C0B3190-5D21-4C9A-A108-29D257546B2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LifeLeadersInstitute.com</a:t>
            </a:r>
            <a:endParaRPr lang="en-US" dirty="0"/>
          </a:p>
        </p:txBody>
      </p:sp>
      <p:sp>
        <p:nvSpPr>
          <p:cNvPr id="6" name="Slide Number Placeholder 5"/>
          <p:cNvSpPr>
            <a:spLocks noGrp="1"/>
          </p:cNvSpPr>
          <p:nvPr>
            <p:ph type="sldNum" sz="quarter" idx="12"/>
          </p:nvPr>
        </p:nvSpPr>
        <p:spPr/>
        <p:txBody>
          <a:bodyPr/>
          <a:lstStyle>
            <a:lvl1pPr>
              <a:defRPr/>
            </a:lvl1pPr>
          </a:lstStyle>
          <a:p>
            <a:fld id="{C72FB568-88E4-43A5-928F-DFD98C4F278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Slide Number Placeholder 7"/>
          <p:cNvSpPr>
            <a:spLocks noGrp="1"/>
          </p:cNvSpPr>
          <p:nvPr>
            <p:ph type="sldNum" sz="quarter" idx="11"/>
          </p:nvPr>
        </p:nvSpPr>
        <p:spPr/>
        <p:txBody>
          <a:bodyPr/>
          <a:lstStyle/>
          <a:p>
            <a:fld id="{45D1D805-DB2F-435F-A3EF-8E450C42EA0E}" type="slidenum">
              <a:rPr lang="en-US" smtClean="0"/>
              <a:pPr/>
              <a:t>‹#›</a:t>
            </a:fld>
            <a:endParaRPr lang="en-US"/>
          </a:p>
        </p:txBody>
      </p:sp>
      <p:sp>
        <p:nvSpPr>
          <p:cNvPr id="9" name="Footer Placeholder 8"/>
          <p:cNvSpPr>
            <a:spLocks noGrp="1"/>
          </p:cNvSpPr>
          <p:nvPr>
            <p:ph type="ftr" sz="quarter" idx="12"/>
          </p:nvPr>
        </p:nvSpPr>
        <p:spPr/>
        <p:txBody>
          <a:bodyPr/>
          <a:lstStyle/>
          <a:p>
            <a:r>
              <a:rPr lang="en-US"/>
              <a:t>LifeLeadersInstitute.com</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CDA966"/>
                </a:solidFill>
              </a:defRPr>
            </a:lvl1pPr>
            <a:lvl2pPr>
              <a:defRPr>
                <a:solidFill>
                  <a:srgbClr val="CDA966"/>
                </a:solidFill>
              </a:defRPr>
            </a:lvl2pPr>
            <a:lvl3pPr>
              <a:defRPr>
                <a:solidFill>
                  <a:srgbClr val="CDA966"/>
                </a:solidFill>
              </a:defRPr>
            </a:lvl3pPr>
            <a:lvl4pPr>
              <a:defRPr>
                <a:solidFill>
                  <a:srgbClr val="CDA966"/>
                </a:solidFill>
              </a:defRPr>
            </a:lvl4pPr>
            <a:lvl5pPr>
              <a:defRPr>
                <a:solidFill>
                  <a:srgbClr val="CDA96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solidFill>
                  <a:srgbClr val="CDA966"/>
                </a:solidFill>
              </a:defRPr>
            </a:lvl1pPr>
          </a:lstStyle>
          <a:p>
            <a:r>
              <a:rPr lang="en-US" dirty="0"/>
              <a:t>Click to edit Master title style</a:t>
            </a:r>
          </a:p>
        </p:txBody>
      </p:sp>
      <p:sp>
        <p:nvSpPr>
          <p:cNvPr id="11" name="Date Placeholder 10"/>
          <p:cNvSpPr>
            <a:spLocks noGrp="1"/>
          </p:cNvSpPr>
          <p:nvPr>
            <p:ph type="dt" sz="half" idx="10"/>
          </p:nvPr>
        </p:nvSpPr>
        <p:spPr/>
        <p:txBody>
          <a:bodyPr/>
          <a:lstStyle>
            <a:lvl1pPr>
              <a:defRPr>
                <a:solidFill>
                  <a:srgbClr val="CDA966"/>
                </a:solidFill>
              </a:defRPr>
            </a:lvl1pPr>
          </a:lstStyle>
          <a:p>
            <a:endParaRPr lang="en-US" dirty="0"/>
          </a:p>
        </p:txBody>
      </p:sp>
      <p:sp>
        <p:nvSpPr>
          <p:cNvPr id="12" name="Slide Number Placeholder 11"/>
          <p:cNvSpPr>
            <a:spLocks noGrp="1"/>
          </p:cNvSpPr>
          <p:nvPr>
            <p:ph type="sldNum" sz="quarter" idx="11"/>
          </p:nvPr>
        </p:nvSpPr>
        <p:spPr/>
        <p:txBody>
          <a:bodyPr/>
          <a:lstStyle>
            <a:lvl1pPr>
              <a:defRPr>
                <a:solidFill>
                  <a:srgbClr val="CDA966"/>
                </a:solidFill>
              </a:defRPr>
            </a:lvl1pPr>
          </a:lstStyle>
          <a:p>
            <a:fld id="{45D1D805-DB2F-435F-A3EF-8E450C42EA0E}" type="slidenum">
              <a:rPr lang="en-US" smtClean="0"/>
              <a:pPr/>
              <a:t>‹#›</a:t>
            </a:fld>
            <a:endParaRPr lang="en-US" dirty="0"/>
          </a:p>
        </p:txBody>
      </p:sp>
      <p:sp>
        <p:nvSpPr>
          <p:cNvPr id="8" name="Footer Placeholder 7"/>
          <p:cNvSpPr>
            <a:spLocks noGrp="1"/>
          </p:cNvSpPr>
          <p:nvPr>
            <p:ph type="ftr" sz="quarter" idx="12"/>
          </p:nvPr>
        </p:nvSpPr>
        <p:spPr/>
        <p:txBody>
          <a:bodyPr/>
          <a:lstStyle>
            <a:lvl1pPr>
              <a:defRPr>
                <a:solidFill>
                  <a:srgbClr val="CDA966"/>
                </a:solidFill>
              </a:defRPr>
            </a:lvl1pPr>
          </a:lstStyle>
          <a:p>
            <a:r>
              <a:rPr lang="en-US" dirty="0"/>
              <a:t>LifeLeadersInstitute.org</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CDA966"/>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CDA966"/>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rgbClr val="CDA966"/>
                </a:solidFill>
              </a:defRPr>
            </a:lvl1pPr>
          </a:lstStyle>
          <a:p>
            <a:endParaRPr lang="en-US" dirty="0"/>
          </a:p>
        </p:txBody>
      </p:sp>
      <p:sp>
        <p:nvSpPr>
          <p:cNvPr id="5" name="Footer Placeholder 4"/>
          <p:cNvSpPr>
            <a:spLocks noGrp="1"/>
          </p:cNvSpPr>
          <p:nvPr>
            <p:ph type="ftr" sz="quarter" idx="11"/>
          </p:nvPr>
        </p:nvSpPr>
        <p:spPr/>
        <p:txBody>
          <a:bodyPr/>
          <a:lstStyle>
            <a:lvl1pPr>
              <a:defRPr>
                <a:solidFill>
                  <a:srgbClr val="CDA966"/>
                </a:solidFill>
              </a:defRPr>
            </a:lvl1pPr>
          </a:lstStyle>
          <a:p>
            <a:r>
              <a:rPr lang="en-US" dirty="0"/>
              <a:t>LifeLeadersInstitute.org</a:t>
            </a:r>
          </a:p>
        </p:txBody>
      </p:sp>
      <p:sp>
        <p:nvSpPr>
          <p:cNvPr id="6" name="Slide Number Placeholder 5"/>
          <p:cNvSpPr>
            <a:spLocks noGrp="1"/>
          </p:cNvSpPr>
          <p:nvPr>
            <p:ph type="sldNum" sz="quarter" idx="12"/>
          </p:nvPr>
        </p:nvSpPr>
        <p:spPr/>
        <p:txBody>
          <a:bodyPr/>
          <a:lstStyle>
            <a:lvl1pPr>
              <a:defRPr/>
            </a:lvl1pPr>
          </a:lstStyle>
          <a:p>
            <a:fld id="{9E86835F-C596-424B-B3BA-6200D1C8BAA7}"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LifeLeadersInstitute.com</a:t>
            </a:r>
            <a:endParaRPr lang="en-US" dirty="0"/>
          </a:p>
        </p:txBody>
      </p:sp>
      <p:sp>
        <p:nvSpPr>
          <p:cNvPr id="7" name="Slide Number Placeholder 6"/>
          <p:cNvSpPr>
            <a:spLocks noGrp="1"/>
          </p:cNvSpPr>
          <p:nvPr>
            <p:ph type="sldNum" sz="quarter" idx="12"/>
          </p:nvPr>
        </p:nvSpPr>
        <p:spPr/>
        <p:txBody>
          <a:bodyPr/>
          <a:lstStyle>
            <a:lvl1pPr>
              <a:defRPr/>
            </a:lvl1pPr>
          </a:lstStyle>
          <a:p>
            <a:fld id="{1CACD2F4-5324-4393-90C5-1D30D7BD7B1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LifeLeadersInstitute.com</a:t>
            </a:r>
            <a:endParaRPr lang="en-US" dirty="0"/>
          </a:p>
        </p:txBody>
      </p:sp>
      <p:sp>
        <p:nvSpPr>
          <p:cNvPr id="9" name="Slide Number Placeholder 8"/>
          <p:cNvSpPr>
            <a:spLocks noGrp="1"/>
          </p:cNvSpPr>
          <p:nvPr>
            <p:ph type="sldNum" sz="quarter" idx="12"/>
          </p:nvPr>
        </p:nvSpPr>
        <p:spPr/>
        <p:txBody>
          <a:bodyPr/>
          <a:lstStyle>
            <a:lvl1pPr>
              <a:defRPr/>
            </a:lvl1pPr>
          </a:lstStyle>
          <a:p>
            <a:fld id="{83AD1585-2C1F-48C6-9395-9DD41BD2343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LifeLeadersInstitute.com</a:t>
            </a:r>
            <a:endParaRPr lang="en-US" dirty="0"/>
          </a:p>
        </p:txBody>
      </p:sp>
      <p:sp>
        <p:nvSpPr>
          <p:cNvPr id="5" name="Slide Number Placeholder 4"/>
          <p:cNvSpPr>
            <a:spLocks noGrp="1"/>
          </p:cNvSpPr>
          <p:nvPr>
            <p:ph type="sldNum" sz="quarter" idx="12"/>
          </p:nvPr>
        </p:nvSpPr>
        <p:spPr/>
        <p:txBody>
          <a:bodyPr/>
          <a:lstStyle>
            <a:lvl1pPr>
              <a:defRPr/>
            </a:lvl1pPr>
          </a:lstStyle>
          <a:p>
            <a:fld id="{9ED85F89-24F8-4F48-8663-20702A5C1BC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LifeLeadersInstitute.com</a:t>
            </a:r>
            <a:endParaRPr lang="en-US" dirty="0"/>
          </a:p>
        </p:txBody>
      </p:sp>
      <p:sp>
        <p:nvSpPr>
          <p:cNvPr id="4" name="Slide Number Placeholder 3"/>
          <p:cNvSpPr>
            <a:spLocks noGrp="1"/>
          </p:cNvSpPr>
          <p:nvPr>
            <p:ph type="sldNum" sz="quarter" idx="12"/>
          </p:nvPr>
        </p:nvSpPr>
        <p:spPr/>
        <p:txBody>
          <a:bodyPr/>
          <a:lstStyle>
            <a:lvl1pPr>
              <a:defRPr/>
            </a:lvl1pPr>
          </a:lstStyle>
          <a:p>
            <a:fld id="{DC042EB2-EDB9-439A-A5A8-7FD5CBBD906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LifeLeadersInstitute.com</a:t>
            </a:r>
            <a:endParaRPr lang="en-US" dirty="0"/>
          </a:p>
        </p:txBody>
      </p:sp>
      <p:sp>
        <p:nvSpPr>
          <p:cNvPr id="7" name="Slide Number Placeholder 6"/>
          <p:cNvSpPr>
            <a:spLocks noGrp="1"/>
          </p:cNvSpPr>
          <p:nvPr>
            <p:ph type="sldNum" sz="quarter" idx="12"/>
          </p:nvPr>
        </p:nvSpPr>
        <p:spPr/>
        <p:txBody>
          <a:bodyPr/>
          <a:lstStyle>
            <a:lvl1pPr>
              <a:defRPr/>
            </a:lvl1pPr>
          </a:lstStyle>
          <a:p>
            <a:fld id="{A35F9C4F-F132-4440-8AA6-B637C95C60B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LifeLeadersInstitute.com</a:t>
            </a:r>
            <a:endParaRPr lang="en-US" dirty="0"/>
          </a:p>
        </p:txBody>
      </p:sp>
      <p:sp>
        <p:nvSpPr>
          <p:cNvPr id="7" name="Slide Number Placeholder 6"/>
          <p:cNvSpPr>
            <a:spLocks noGrp="1"/>
          </p:cNvSpPr>
          <p:nvPr>
            <p:ph type="sldNum" sz="quarter" idx="12"/>
          </p:nvPr>
        </p:nvSpPr>
        <p:spPr/>
        <p:txBody>
          <a:bodyPr/>
          <a:lstStyle>
            <a:lvl1pPr>
              <a:defRPr/>
            </a:lvl1pPr>
          </a:lstStyle>
          <a:p>
            <a:fld id="{A835C917-0C3B-475F-8B4A-2313B7C7C8F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D1B1D"/>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CDA966"/>
                </a:solidFill>
              </a:defRPr>
            </a:lvl1pPr>
          </a:lstStyle>
          <a:p>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CDA966"/>
                </a:solidFill>
                <a:latin typeface="Franklin Gothic Medium" pitchFamily="34" charset="0"/>
              </a:defRPr>
            </a:lvl1pPr>
          </a:lstStyle>
          <a:p>
            <a:r>
              <a:rPr lang="en-US" dirty="0"/>
              <a:t>LifeLeadersInstitute.org</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CDA966"/>
                </a:solidFill>
              </a:defRPr>
            </a:lvl1pPr>
          </a:lstStyle>
          <a:p>
            <a:fld id="{45D1D805-DB2F-435F-A3EF-8E450C42EA0E}"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rtl="0" fontAlgn="base">
        <a:spcBef>
          <a:spcPct val="0"/>
        </a:spcBef>
        <a:spcAft>
          <a:spcPct val="0"/>
        </a:spcAft>
        <a:defRPr sz="4400">
          <a:solidFill>
            <a:srgbClr val="CDA966"/>
          </a:solidFill>
          <a:latin typeface="+mj-lt"/>
          <a:ea typeface="+mj-ea"/>
          <a:cs typeface="+mj-cs"/>
        </a:defRPr>
      </a:lvl1pPr>
      <a:lvl2pPr algn="ctr" rtl="0" fontAlgn="base">
        <a:spcBef>
          <a:spcPct val="0"/>
        </a:spcBef>
        <a:spcAft>
          <a:spcPct val="0"/>
        </a:spcAft>
        <a:defRPr sz="4400">
          <a:solidFill>
            <a:srgbClr val="FFCC66"/>
          </a:solidFill>
          <a:latin typeface="Franklin Gothic Heavy" pitchFamily="34" charset="0"/>
        </a:defRPr>
      </a:lvl2pPr>
      <a:lvl3pPr algn="ctr" rtl="0" fontAlgn="base">
        <a:spcBef>
          <a:spcPct val="0"/>
        </a:spcBef>
        <a:spcAft>
          <a:spcPct val="0"/>
        </a:spcAft>
        <a:defRPr sz="4400">
          <a:solidFill>
            <a:srgbClr val="FFCC66"/>
          </a:solidFill>
          <a:latin typeface="Franklin Gothic Heavy" pitchFamily="34" charset="0"/>
        </a:defRPr>
      </a:lvl3pPr>
      <a:lvl4pPr algn="ctr" rtl="0" fontAlgn="base">
        <a:spcBef>
          <a:spcPct val="0"/>
        </a:spcBef>
        <a:spcAft>
          <a:spcPct val="0"/>
        </a:spcAft>
        <a:defRPr sz="4400">
          <a:solidFill>
            <a:srgbClr val="FFCC66"/>
          </a:solidFill>
          <a:latin typeface="Franklin Gothic Heavy" pitchFamily="34" charset="0"/>
        </a:defRPr>
      </a:lvl4pPr>
      <a:lvl5pPr algn="ctr" rtl="0" fontAlgn="base">
        <a:spcBef>
          <a:spcPct val="0"/>
        </a:spcBef>
        <a:spcAft>
          <a:spcPct val="0"/>
        </a:spcAft>
        <a:defRPr sz="4400">
          <a:solidFill>
            <a:srgbClr val="FFCC66"/>
          </a:solidFill>
          <a:latin typeface="Franklin Gothic Heavy" pitchFamily="34" charset="0"/>
        </a:defRPr>
      </a:lvl5pPr>
      <a:lvl6pPr marL="457200" algn="ctr" rtl="0" fontAlgn="base">
        <a:spcBef>
          <a:spcPct val="0"/>
        </a:spcBef>
        <a:spcAft>
          <a:spcPct val="0"/>
        </a:spcAft>
        <a:defRPr sz="4400">
          <a:solidFill>
            <a:srgbClr val="FFCC66"/>
          </a:solidFill>
          <a:latin typeface="Franklin Gothic Heavy" pitchFamily="34" charset="0"/>
        </a:defRPr>
      </a:lvl6pPr>
      <a:lvl7pPr marL="914400" algn="ctr" rtl="0" fontAlgn="base">
        <a:spcBef>
          <a:spcPct val="0"/>
        </a:spcBef>
        <a:spcAft>
          <a:spcPct val="0"/>
        </a:spcAft>
        <a:defRPr sz="4400">
          <a:solidFill>
            <a:srgbClr val="FFCC66"/>
          </a:solidFill>
          <a:latin typeface="Franklin Gothic Heavy" pitchFamily="34" charset="0"/>
        </a:defRPr>
      </a:lvl7pPr>
      <a:lvl8pPr marL="1371600" algn="ctr" rtl="0" fontAlgn="base">
        <a:spcBef>
          <a:spcPct val="0"/>
        </a:spcBef>
        <a:spcAft>
          <a:spcPct val="0"/>
        </a:spcAft>
        <a:defRPr sz="4400">
          <a:solidFill>
            <a:srgbClr val="FFCC66"/>
          </a:solidFill>
          <a:latin typeface="Franklin Gothic Heavy" pitchFamily="34" charset="0"/>
        </a:defRPr>
      </a:lvl8pPr>
      <a:lvl9pPr marL="1828800" algn="ctr" rtl="0" fontAlgn="base">
        <a:spcBef>
          <a:spcPct val="0"/>
        </a:spcBef>
        <a:spcAft>
          <a:spcPct val="0"/>
        </a:spcAft>
        <a:defRPr sz="4400">
          <a:solidFill>
            <a:srgbClr val="FFCC66"/>
          </a:solidFill>
          <a:latin typeface="Franklin Gothic Heavy" pitchFamily="34" charset="0"/>
        </a:defRPr>
      </a:lvl9pPr>
    </p:titleStyle>
    <p:bodyStyle>
      <a:lvl1pPr marL="342900" indent="-342900" algn="l" rtl="0" fontAlgn="base">
        <a:spcBef>
          <a:spcPct val="20000"/>
        </a:spcBef>
        <a:spcAft>
          <a:spcPct val="0"/>
        </a:spcAft>
        <a:buChar char="•"/>
        <a:defRPr sz="3200">
          <a:solidFill>
            <a:srgbClr val="CDA966"/>
          </a:solidFill>
          <a:latin typeface="+mn-lt"/>
          <a:ea typeface="+mn-ea"/>
          <a:cs typeface="+mn-cs"/>
        </a:defRPr>
      </a:lvl1pPr>
      <a:lvl2pPr marL="742950" indent="-285750" algn="l" rtl="0" fontAlgn="base">
        <a:spcBef>
          <a:spcPct val="20000"/>
        </a:spcBef>
        <a:spcAft>
          <a:spcPct val="0"/>
        </a:spcAft>
        <a:buChar char="–"/>
        <a:defRPr sz="2800">
          <a:solidFill>
            <a:srgbClr val="CDA966"/>
          </a:solidFill>
          <a:latin typeface="+mn-lt"/>
        </a:defRPr>
      </a:lvl2pPr>
      <a:lvl3pPr marL="1143000" indent="-228600" algn="l" rtl="0" fontAlgn="base">
        <a:spcBef>
          <a:spcPct val="20000"/>
        </a:spcBef>
        <a:spcAft>
          <a:spcPct val="0"/>
        </a:spcAft>
        <a:buChar char="•"/>
        <a:defRPr sz="2400">
          <a:solidFill>
            <a:srgbClr val="CDA966"/>
          </a:solidFill>
          <a:latin typeface="+mn-lt"/>
        </a:defRPr>
      </a:lvl3pPr>
      <a:lvl4pPr marL="1600200" indent="-228600" algn="l" rtl="0" fontAlgn="base">
        <a:spcBef>
          <a:spcPct val="20000"/>
        </a:spcBef>
        <a:spcAft>
          <a:spcPct val="0"/>
        </a:spcAft>
        <a:buChar char="–"/>
        <a:defRPr sz="2000">
          <a:solidFill>
            <a:srgbClr val="CDA966"/>
          </a:solidFill>
          <a:latin typeface="+mn-lt"/>
        </a:defRPr>
      </a:lvl4pPr>
      <a:lvl5pPr marL="2057400" indent="-228600" algn="l" rtl="0" fontAlgn="base">
        <a:spcBef>
          <a:spcPct val="20000"/>
        </a:spcBef>
        <a:spcAft>
          <a:spcPct val="0"/>
        </a:spcAft>
        <a:buChar char="»"/>
        <a:defRPr sz="2000">
          <a:solidFill>
            <a:srgbClr val="CDA966"/>
          </a:solidFill>
          <a:latin typeface="+mn-lt"/>
        </a:defRPr>
      </a:lvl5pPr>
      <a:lvl6pPr marL="2514600" indent="-228600" algn="l" rtl="0" fontAlgn="base">
        <a:spcBef>
          <a:spcPct val="20000"/>
        </a:spcBef>
        <a:spcAft>
          <a:spcPct val="0"/>
        </a:spcAft>
        <a:buChar char="»"/>
        <a:defRPr sz="2000">
          <a:solidFill>
            <a:srgbClr val="FFCC66"/>
          </a:solidFill>
          <a:latin typeface="+mn-lt"/>
        </a:defRPr>
      </a:lvl6pPr>
      <a:lvl7pPr marL="2971800" indent="-228600" algn="l" rtl="0" fontAlgn="base">
        <a:spcBef>
          <a:spcPct val="20000"/>
        </a:spcBef>
        <a:spcAft>
          <a:spcPct val="0"/>
        </a:spcAft>
        <a:buChar char="»"/>
        <a:defRPr sz="2000">
          <a:solidFill>
            <a:srgbClr val="FFCC66"/>
          </a:solidFill>
          <a:latin typeface="+mn-lt"/>
        </a:defRPr>
      </a:lvl7pPr>
      <a:lvl8pPr marL="3429000" indent="-228600" algn="l" rtl="0" fontAlgn="base">
        <a:spcBef>
          <a:spcPct val="20000"/>
        </a:spcBef>
        <a:spcAft>
          <a:spcPct val="0"/>
        </a:spcAft>
        <a:buChar char="»"/>
        <a:defRPr sz="2000">
          <a:solidFill>
            <a:srgbClr val="FFCC66"/>
          </a:solidFill>
          <a:latin typeface="+mn-lt"/>
        </a:defRPr>
      </a:lvl8pPr>
      <a:lvl9pPr marL="3886200" indent="-228600" algn="l" rtl="0" fontAlgn="base">
        <a:spcBef>
          <a:spcPct val="20000"/>
        </a:spcBef>
        <a:spcAft>
          <a:spcPct val="0"/>
        </a:spcAft>
        <a:buChar char="»"/>
        <a:defRPr sz="2000">
          <a:solidFill>
            <a:srgbClr val="FFCC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lifeleadersinstitute.org/" TargetMode="External"/><Relationship Id="rId2" Type="http://schemas.openxmlformats.org/officeDocument/2006/relationships/hyperlink" Target="http://www.lifeleaders.education/"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mailto:David@LifeLeadersInstitute.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Rectangle 7"/>
          <p:cNvSpPr>
            <a:spLocks noGrp="1" noChangeArrowheads="1"/>
          </p:cNvSpPr>
          <p:nvPr>
            <p:ph type="title"/>
          </p:nvPr>
        </p:nvSpPr>
        <p:spPr>
          <a:xfrm>
            <a:off x="0" y="152400"/>
            <a:ext cx="9144000" cy="1905000"/>
          </a:xfrm>
        </p:spPr>
        <p:txBody>
          <a:bodyPr/>
          <a:lstStyle/>
          <a:p>
            <a:r>
              <a:rPr lang="en-US" dirty="0">
                <a:solidFill>
                  <a:schemeClr val="tx1"/>
                </a:solidFill>
                <a:latin typeface="Franklin Gothic Demi" pitchFamily="34" charset="0"/>
              </a:rPr>
              <a:t>America’s National Veterans Day</a:t>
            </a:r>
            <a:br>
              <a:rPr lang="en-US" sz="4000" dirty="0">
                <a:solidFill>
                  <a:schemeClr val="tx1"/>
                </a:solidFill>
                <a:latin typeface="Franklin Gothic Demi" pitchFamily="34" charset="0"/>
              </a:rPr>
            </a:br>
            <a:r>
              <a:rPr lang="en-US" sz="2800" i="1" dirty="0">
                <a:solidFill>
                  <a:schemeClr val="accent1">
                    <a:lumMod val="60000"/>
                    <a:lumOff val="40000"/>
                  </a:schemeClr>
                </a:solidFill>
                <a:latin typeface="Franklin Gothic Demi" pitchFamily="34" charset="0"/>
              </a:rPr>
              <a:t>”Founded in Alabama; Born in Birmingham”</a:t>
            </a:r>
            <a:br>
              <a:rPr lang="en-US" sz="4000" dirty="0">
                <a:solidFill>
                  <a:schemeClr val="tx1"/>
                </a:solidFill>
                <a:latin typeface="Franklin Gothic Demi" pitchFamily="34" charset="0"/>
              </a:rPr>
            </a:br>
            <a:r>
              <a:rPr lang="en-US" sz="2000" dirty="0">
                <a:solidFill>
                  <a:schemeClr val="tx1"/>
                </a:solidFill>
                <a:latin typeface="Franklin Gothic Demi" pitchFamily="34" charset="0"/>
              </a:rPr>
              <a:t>7 Points for our History, Character Education, and National Branding</a:t>
            </a:r>
            <a:endParaRPr lang="en-US" sz="2400" dirty="0">
              <a:solidFill>
                <a:schemeClr val="tx1"/>
              </a:solidFill>
              <a:latin typeface="Franklin Gothic Demi" pitchFamily="34" charset="0"/>
            </a:endParaRPr>
          </a:p>
        </p:txBody>
      </p:sp>
      <p:sp>
        <p:nvSpPr>
          <p:cNvPr id="5" name="Footer Placeholder 4"/>
          <p:cNvSpPr>
            <a:spLocks noGrp="1"/>
          </p:cNvSpPr>
          <p:nvPr>
            <p:ph type="ftr" sz="quarter" idx="12"/>
          </p:nvPr>
        </p:nvSpPr>
        <p:spPr>
          <a:xfrm>
            <a:off x="1249680" y="5943600"/>
            <a:ext cx="7818120" cy="777875"/>
          </a:xfrm>
        </p:spPr>
        <p:txBody>
          <a:bodyPr/>
          <a:lstStyle/>
          <a:p>
            <a:r>
              <a:rPr lang="en-US" sz="1800" dirty="0">
                <a:solidFill>
                  <a:schemeClr val="tx1"/>
                </a:solidFill>
              </a:rPr>
              <a:t>LifeLeadersInstitute.org (Veterans Day Founding Education) PatriotismInAction.us</a:t>
            </a:r>
          </a:p>
        </p:txBody>
      </p:sp>
      <p:pic>
        <p:nvPicPr>
          <p:cNvPr id="8" name="Content Placeholder 4" descr="LamarDigital_PatriotismInAction.jpg"/>
          <p:cNvPicPr>
            <a:picLocks noGrp="1" noChangeAspect="1"/>
          </p:cNvPicPr>
          <p:nvPr>
            <p:ph idx="1"/>
          </p:nvPr>
        </p:nvPicPr>
        <p:blipFill>
          <a:blip r:embed="rId3" cstate="print"/>
          <a:stretch>
            <a:fillRect/>
          </a:stretch>
        </p:blipFill>
        <p:spPr>
          <a:xfrm>
            <a:off x="437498" y="1981200"/>
            <a:ext cx="5048902" cy="3474720"/>
          </a:xfrm>
        </p:spPr>
      </p:pic>
      <p:pic>
        <p:nvPicPr>
          <p:cNvPr id="2" name="Picture 1"/>
          <p:cNvPicPr>
            <a:picLocks noChangeAspect="1"/>
          </p:cNvPicPr>
          <p:nvPr/>
        </p:nvPicPr>
        <p:blipFill>
          <a:blip r:embed="rId4"/>
          <a:stretch>
            <a:fillRect/>
          </a:stretch>
        </p:blipFill>
        <p:spPr>
          <a:xfrm>
            <a:off x="5867400" y="1981200"/>
            <a:ext cx="2741771" cy="3474720"/>
          </a:xfrm>
          <a:prstGeom prst="rect">
            <a:avLst/>
          </a:prstGeom>
        </p:spPr>
      </p:pic>
      <p:pic>
        <p:nvPicPr>
          <p:cNvPr id="4" name="Picture 3" descr="A close up of a logo&#10;&#10;Description generated with very high confidence">
            <a:extLst>
              <a:ext uri="{FF2B5EF4-FFF2-40B4-BE49-F238E27FC236}">
                <a16:creationId xmlns:a16="http://schemas.microsoft.com/office/drawing/2014/main" id="{8ADBA98F-5DEE-471D-89E4-32C365AE41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686" y="5518086"/>
            <a:ext cx="1263714" cy="1263714"/>
          </a:xfrm>
          <a:prstGeom prst="rect">
            <a:avLst/>
          </a:prstGeom>
        </p:spPr>
      </p:pic>
    </p:spTree>
    <p:extLst>
      <p:ext uri="{BB962C8B-B14F-4D97-AF65-F5344CB8AC3E}">
        <p14:creationId xmlns:p14="http://schemas.microsoft.com/office/powerpoint/2010/main" val="2624743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67600" y="1600200"/>
            <a:ext cx="1752600" cy="5121275"/>
          </a:xfrm>
        </p:spPr>
        <p:txBody>
          <a:bodyPr/>
          <a:lstStyle/>
          <a:p>
            <a:pPr>
              <a:buNone/>
            </a:pPr>
            <a:r>
              <a:rPr lang="en-US" sz="1800" dirty="0">
                <a:solidFill>
                  <a:schemeClr val="tx1"/>
                </a:solidFill>
              </a:rPr>
              <a:t>Magazine ad</a:t>
            </a:r>
          </a:p>
          <a:p>
            <a:pPr marL="0" indent="0">
              <a:buNone/>
            </a:pPr>
            <a:r>
              <a:rPr lang="en-US" sz="1800" dirty="0">
                <a:solidFill>
                  <a:schemeClr val="tx1"/>
                </a:solidFill>
              </a:rPr>
              <a:t>published for millions of readers telling:</a:t>
            </a:r>
            <a:endParaRPr lang="en-US" sz="1400" dirty="0">
              <a:solidFill>
                <a:schemeClr val="tx1"/>
              </a:solidFill>
            </a:endParaRPr>
          </a:p>
          <a:p>
            <a:pPr marL="0" indent="0">
              <a:buNone/>
            </a:pPr>
            <a:endParaRPr lang="en-US" sz="1400" dirty="0">
              <a:solidFill>
                <a:schemeClr val="tx1"/>
              </a:solidFill>
            </a:endParaRPr>
          </a:p>
          <a:p>
            <a:pPr marL="0" indent="0">
              <a:buNone/>
            </a:pPr>
            <a:r>
              <a:rPr lang="en-US" sz="1800" i="1" dirty="0">
                <a:solidFill>
                  <a:schemeClr val="tx1"/>
                </a:solidFill>
              </a:rPr>
              <a:t>Birmingham is a national leader for Veterans Day, Human Rights, Freedom, and Patriotism.</a:t>
            </a:r>
            <a:endParaRPr lang="en-US" sz="1400" i="1" dirty="0">
              <a:solidFill>
                <a:schemeClr val="tx1"/>
              </a:solidFill>
            </a:endParaRPr>
          </a:p>
          <a:p>
            <a:pPr marL="0" indent="0">
              <a:buNone/>
            </a:pPr>
            <a:endParaRPr lang="en-US" sz="1100" dirty="0">
              <a:solidFill>
                <a:schemeClr val="tx1"/>
              </a:solidFill>
            </a:endParaRPr>
          </a:p>
          <a:p>
            <a:pPr marL="0" indent="0">
              <a:buNone/>
            </a:pPr>
            <a:r>
              <a:rPr lang="en-US" sz="1400" dirty="0">
                <a:solidFill>
                  <a:schemeClr val="tx1"/>
                </a:solidFill>
              </a:rPr>
              <a:t>Sponsored by</a:t>
            </a:r>
          </a:p>
          <a:p>
            <a:pPr marL="0" indent="0">
              <a:buNone/>
            </a:pPr>
            <a:r>
              <a:rPr lang="en-US" sz="1600" i="1" dirty="0">
                <a:solidFill>
                  <a:schemeClr val="tx1"/>
                </a:solidFill>
              </a:rPr>
              <a:t>FreedomLives.org</a:t>
            </a:r>
          </a:p>
          <a:p>
            <a:pPr marL="0" indent="0">
              <a:buNone/>
            </a:pPr>
            <a:r>
              <a:rPr lang="en-US" sz="1600" i="1" dirty="0">
                <a:solidFill>
                  <a:schemeClr val="tx1"/>
                </a:solidFill>
              </a:rPr>
              <a:t>LifeLeaders.us</a:t>
            </a:r>
          </a:p>
          <a:p>
            <a:pPr marL="0" indent="0">
              <a:buNone/>
            </a:pPr>
            <a:endParaRPr lang="en-US" sz="1600" i="1" dirty="0">
              <a:solidFill>
                <a:schemeClr val="tx1"/>
              </a:solidFill>
            </a:endParaRPr>
          </a:p>
        </p:txBody>
      </p:sp>
      <p:sp>
        <p:nvSpPr>
          <p:cNvPr id="3" name="Title 2"/>
          <p:cNvSpPr>
            <a:spLocks noGrp="1"/>
          </p:cNvSpPr>
          <p:nvPr>
            <p:ph type="title"/>
          </p:nvPr>
        </p:nvSpPr>
        <p:spPr>
          <a:xfrm>
            <a:off x="0" y="320675"/>
            <a:ext cx="9144000" cy="1143000"/>
          </a:xfrm>
        </p:spPr>
        <p:txBody>
          <a:bodyPr/>
          <a:lstStyle/>
          <a:p>
            <a:r>
              <a:rPr lang="en-US" sz="4000" dirty="0">
                <a:solidFill>
                  <a:schemeClr val="tx1"/>
                </a:solidFill>
              </a:rPr>
              <a:t>Birmingham started and has hosted </a:t>
            </a:r>
            <a:br>
              <a:rPr lang="en-US" sz="4000" dirty="0">
                <a:solidFill>
                  <a:schemeClr val="tx1"/>
                </a:solidFill>
              </a:rPr>
            </a:br>
            <a:r>
              <a:rPr lang="en-US" sz="4000" dirty="0">
                <a:solidFill>
                  <a:schemeClr val="tx1"/>
                </a:solidFill>
              </a:rPr>
              <a:t>the National Veteran Award since ‘54</a:t>
            </a:r>
          </a:p>
        </p:txBody>
      </p:sp>
      <p:sp>
        <p:nvSpPr>
          <p:cNvPr id="4" name="Footer Placeholder 3"/>
          <p:cNvSpPr>
            <a:spLocks noGrp="1"/>
          </p:cNvSpPr>
          <p:nvPr>
            <p:ph type="ftr" sz="quarter" idx="12"/>
          </p:nvPr>
        </p:nvSpPr>
        <p:spPr>
          <a:xfrm>
            <a:off x="152400" y="6245225"/>
            <a:ext cx="8839200" cy="476250"/>
          </a:xfrm>
        </p:spPr>
        <p:txBody>
          <a:bodyPr/>
          <a:lstStyle/>
          <a:p>
            <a:r>
              <a:rPr lang="en-US" sz="1600" dirty="0">
                <a:solidFill>
                  <a:schemeClr val="tx1"/>
                </a:solidFill>
              </a:rPr>
              <a:t>2013 Honoree The Tuskegee Airmen of Alabama also featured by the Southern Museum of Flight</a:t>
            </a:r>
          </a:p>
        </p:txBody>
      </p:sp>
      <p:graphicFrame>
        <p:nvGraphicFramePr>
          <p:cNvPr id="1026" name="Object 2"/>
          <p:cNvGraphicFramePr>
            <a:graphicFrameLocks noChangeAspect="1"/>
          </p:cNvGraphicFramePr>
          <p:nvPr>
            <p:extLst>
              <p:ext uri="{D42A27DB-BD31-4B8C-83A1-F6EECF244321}">
                <p14:modId xmlns:p14="http://schemas.microsoft.com/office/powerpoint/2010/main" val="4224501180"/>
              </p:ext>
            </p:extLst>
          </p:nvPr>
        </p:nvGraphicFramePr>
        <p:xfrm>
          <a:off x="69888" y="1600200"/>
          <a:ext cx="7321512" cy="4419600"/>
        </p:xfrm>
        <a:graphic>
          <a:graphicData uri="http://schemas.openxmlformats.org/presentationml/2006/ole">
            <mc:AlternateContent xmlns:mc="http://schemas.openxmlformats.org/markup-compatibility/2006">
              <mc:Choice xmlns:v="urn:schemas-microsoft-com:vml" Requires="v">
                <p:oleObj spid="_x0000_s2147" name="Acrobat Document" r:id="rId3" imgW="12344400" imgH="7457872" progId="AcroExch.Document.7">
                  <p:embed/>
                </p:oleObj>
              </mc:Choice>
              <mc:Fallback>
                <p:oleObj name="Acrobat Document" r:id="rId3" imgW="12344400" imgH="7457872" progId="AcroExch.Document.7">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88" y="1600200"/>
                        <a:ext cx="7321512" cy="4419600"/>
                      </a:xfrm>
                      <a:prstGeom prst="rect">
                        <a:avLst/>
                      </a:prstGeom>
                      <a:noFill/>
                      <a:ln>
                        <a:noFill/>
                      </a:ln>
                      <a:effectLs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17638"/>
            <a:ext cx="8686800" cy="4827587"/>
          </a:xfrm>
        </p:spPr>
        <p:txBody>
          <a:bodyPr/>
          <a:lstStyle/>
          <a:p>
            <a:pPr marL="0" indent="0">
              <a:buNone/>
            </a:pPr>
            <a:r>
              <a:rPr lang="en-US" sz="2800" dirty="0"/>
              <a:t>The U.S. Congress passed a resolution proposed by a representative from Kansas that Veterans Day was founded in Kansas (claimed they had the idea in 1953—</a:t>
            </a:r>
            <a:r>
              <a:rPr lang="en-US" sz="2800" u="sng" dirty="0"/>
              <a:t>7 years after Weeks and Alabama started</a:t>
            </a:r>
            <a:r>
              <a:rPr lang="en-US" sz="2800" dirty="0"/>
              <a:t>). </a:t>
            </a:r>
          </a:p>
          <a:p>
            <a:pPr marL="0" indent="0">
              <a:buNone/>
            </a:pPr>
            <a:endParaRPr lang="en-US" sz="1100" dirty="0"/>
          </a:p>
          <a:p>
            <a:pPr marL="0" indent="0" algn="ctr">
              <a:buNone/>
            </a:pPr>
            <a:r>
              <a:rPr lang="en-US" sz="2000" dirty="0"/>
              <a:t>Birmingham had “won the war” on events but “lost the war” on education of “who and where” of Veterans Day history. Only an estimated 1% of Americans knew our nation’s Veterans Day started in Alabama because this history had not been taught in most schools</a:t>
            </a:r>
            <a:r>
              <a:rPr lang="en-US" sz="1800" dirty="0"/>
              <a:t>. </a:t>
            </a:r>
          </a:p>
          <a:p>
            <a:pPr marL="0" indent="0" algn="ctr">
              <a:buNone/>
            </a:pPr>
            <a:r>
              <a:rPr lang="en-US" sz="1800" dirty="0"/>
              <a:t>We can fix this with lessons and standards to teach this national history.</a:t>
            </a:r>
            <a:endParaRPr lang="en-US" sz="800" dirty="0"/>
          </a:p>
          <a:p>
            <a:pPr marL="0" indent="0" algn="ctr">
              <a:buNone/>
            </a:pPr>
            <a:endParaRPr lang="en-US" sz="800" u="sng" dirty="0"/>
          </a:p>
          <a:p>
            <a:pPr marL="0" indent="0" algn="ctr">
              <a:buNone/>
            </a:pPr>
            <a:r>
              <a:rPr lang="en-US" sz="2400" i="1" dirty="0">
                <a:solidFill>
                  <a:schemeClr val="tx1"/>
                </a:solidFill>
              </a:rPr>
              <a:t>What can you do to make sure your school, veteran organization, and tourism office knows and teaches this national history this year? Before the World Games 2021?</a:t>
            </a:r>
            <a:endParaRPr lang="en-US" sz="2800" i="1" dirty="0">
              <a:solidFill>
                <a:schemeClr val="tx1"/>
              </a:solidFill>
            </a:endParaRPr>
          </a:p>
          <a:p>
            <a:pPr>
              <a:buNone/>
            </a:pPr>
            <a:r>
              <a:rPr lang="en-US" dirty="0"/>
              <a:t>	</a:t>
            </a:r>
            <a:endParaRPr lang="en-US" sz="2400" dirty="0"/>
          </a:p>
        </p:txBody>
      </p:sp>
      <p:sp>
        <p:nvSpPr>
          <p:cNvPr id="3" name="Title 2"/>
          <p:cNvSpPr>
            <a:spLocks noGrp="1"/>
          </p:cNvSpPr>
          <p:nvPr>
            <p:ph type="title"/>
          </p:nvPr>
        </p:nvSpPr>
        <p:spPr>
          <a:xfrm>
            <a:off x="0" y="274638"/>
            <a:ext cx="9144000" cy="1143000"/>
          </a:xfrm>
        </p:spPr>
        <p:txBody>
          <a:bodyPr/>
          <a:lstStyle/>
          <a:p>
            <a:r>
              <a:rPr lang="en-US" dirty="0">
                <a:solidFill>
                  <a:schemeClr val="tx1"/>
                </a:solidFill>
              </a:rPr>
              <a:t>2003—Official Legacy Lost</a:t>
            </a:r>
          </a:p>
        </p:txBody>
      </p:sp>
      <p:sp>
        <p:nvSpPr>
          <p:cNvPr id="4" name="Footer Placeholder 3"/>
          <p:cNvSpPr>
            <a:spLocks noGrp="1"/>
          </p:cNvSpPr>
          <p:nvPr>
            <p:ph type="ftr" sz="quarter" idx="12"/>
          </p:nvPr>
        </p:nvSpPr>
        <p:spPr>
          <a:xfrm>
            <a:off x="1295400" y="6245225"/>
            <a:ext cx="6705600" cy="476250"/>
          </a:xfrm>
        </p:spPr>
        <p:txBody>
          <a:bodyPr/>
          <a:lstStyle/>
          <a:p>
            <a:r>
              <a:rPr lang="en-US" dirty="0">
                <a:solidFill>
                  <a:schemeClr val="bg2"/>
                </a:solidFill>
              </a:rPr>
              <a:t>www.LifeLeadersInstitute.org / Veterans Day Education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icture - S Res 591.png"/>
          <p:cNvPicPr>
            <a:picLocks noGrp="1" noChangeAspect="1"/>
          </p:cNvPicPr>
          <p:nvPr>
            <p:ph idx="1"/>
          </p:nvPr>
        </p:nvPicPr>
        <p:blipFill>
          <a:blip r:embed="rId2" cstate="print"/>
          <a:stretch>
            <a:fillRect/>
          </a:stretch>
        </p:blipFill>
        <p:spPr>
          <a:xfrm>
            <a:off x="3935907" y="152400"/>
            <a:ext cx="4979493" cy="6477000"/>
          </a:xfrm>
        </p:spPr>
      </p:pic>
      <p:sp>
        <p:nvSpPr>
          <p:cNvPr id="4" name="Footer Placeholder 3"/>
          <p:cNvSpPr>
            <a:spLocks noGrp="1"/>
          </p:cNvSpPr>
          <p:nvPr>
            <p:ph type="ftr" sz="quarter" idx="12"/>
          </p:nvPr>
        </p:nvSpPr>
        <p:spPr>
          <a:xfrm>
            <a:off x="3962400" y="6245225"/>
            <a:ext cx="3124200" cy="476250"/>
          </a:xfrm>
        </p:spPr>
        <p:txBody>
          <a:bodyPr/>
          <a:lstStyle/>
          <a:p>
            <a:r>
              <a:rPr lang="en-US" dirty="0">
                <a:solidFill>
                  <a:schemeClr val="bg2"/>
                </a:solidFill>
              </a:rPr>
              <a:t>PatriotismInAction.us</a:t>
            </a:r>
          </a:p>
        </p:txBody>
      </p:sp>
      <p:sp>
        <p:nvSpPr>
          <p:cNvPr id="6" name="TextBox 5"/>
          <p:cNvSpPr txBox="1"/>
          <p:nvPr/>
        </p:nvSpPr>
        <p:spPr>
          <a:xfrm>
            <a:off x="0" y="136525"/>
            <a:ext cx="3871596" cy="6721475"/>
          </a:xfrm>
          <a:prstGeom prst="rect">
            <a:avLst/>
          </a:prstGeom>
          <a:noFill/>
        </p:spPr>
        <p:txBody>
          <a:bodyPr wrap="square" rtlCol="0">
            <a:spAutoFit/>
          </a:bodyPr>
          <a:lstStyle/>
          <a:p>
            <a:pPr algn="ctr"/>
            <a:r>
              <a:rPr lang="en-US" sz="2400" dirty="0"/>
              <a:t>November 13, 2012</a:t>
            </a:r>
          </a:p>
          <a:p>
            <a:pPr algn="ctr"/>
            <a:r>
              <a:rPr lang="en-US" sz="2400" dirty="0"/>
              <a:t>Official US Legacy Restored for Weeks, Birmingham, and Alabama.</a:t>
            </a:r>
          </a:p>
          <a:p>
            <a:endParaRPr lang="en-US" sz="2400" dirty="0"/>
          </a:p>
          <a:p>
            <a:r>
              <a:rPr lang="en-US" dirty="0"/>
              <a:t>U.S. Senate Resolution passed affirming Birmingham, Alabama, and Mr. Weeks as “driving force” of America’s National Veterans Day</a:t>
            </a:r>
          </a:p>
          <a:p>
            <a:endParaRPr lang="en-US" dirty="0"/>
          </a:p>
          <a:p>
            <a:pPr algn="ctr"/>
            <a:r>
              <a:rPr lang="en-US" sz="2400" dirty="0"/>
              <a:t>“…the first Veterans Day  was held in Birmingham, Nov 10-11, 1947.”</a:t>
            </a:r>
            <a:endParaRPr lang="en-US" sz="1100" dirty="0"/>
          </a:p>
          <a:p>
            <a:pPr algn="ctr"/>
            <a:endParaRPr lang="en-US" sz="1100" dirty="0"/>
          </a:p>
          <a:p>
            <a:pPr algn="ctr"/>
            <a:r>
              <a:rPr lang="en-US" sz="1400" dirty="0"/>
              <a:t>---------</a:t>
            </a:r>
          </a:p>
          <a:p>
            <a:r>
              <a:rPr lang="en-US" sz="1600" dirty="0"/>
              <a:t>Patriotism in Action proposed the U.S. resolution to restore the history and legacy of Raymond Weeks, Birmingham, and Alabama. Senator Jeff Sessions led this proposal to the Senate, in cooperation with Kansas, who deserves credit advancing the movement.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a:xfrm>
            <a:off x="2057400" y="6245225"/>
            <a:ext cx="3886200" cy="476250"/>
          </a:xfrm>
        </p:spPr>
        <p:txBody>
          <a:bodyPr/>
          <a:lstStyle/>
          <a:p>
            <a:r>
              <a:rPr lang="en-US" sz="1800" dirty="0"/>
              <a:t>LifeLeaders.Education</a:t>
            </a:r>
          </a:p>
        </p:txBody>
      </p:sp>
      <p:sp>
        <p:nvSpPr>
          <p:cNvPr id="7" name="TextBox 6"/>
          <p:cNvSpPr txBox="1"/>
          <p:nvPr/>
        </p:nvSpPr>
        <p:spPr>
          <a:xfrm>
            <a:off x="76200" y="1"/>
            <a:ext cx="3962400" cy="7386638"/>
          </a:xfrm>
          <a:prstGeom prst="rect">
            <a:avLst/>
          </a:prstGeom>
          <a:noFill/>
        </p:spPr>
        <p:txBody>
          <a:bodyPr wrap="square" rtlCol="0">
            <a:spAutoFit/>
          </a:bodyPr>
          <a:lstStyle/>
          <a:p>
            <a:endParaRPr lang="en-US" dirty="0"/>
          </a:p>
          <a:p>
            <a:r>
              <a:rPr lang="en-US" sz="2400" b="1" dirty="0"/>
              <a:t>We must </a:t>
            </a:r>
            <a:r>
              <a:rPr lang="en-US" sz="2400" b="1" u="sng" dirty="0"/>
              <a:t>implement</a:t>
            </a:r>
            <a:r>
              <a:rPr lang="en-US" sz="2400" b="1" dirty="0"/>
              <a:t> </a:t>
            </a:r>
            <a:r>
              <a:rPr lang="en-US" dirty="0"/>
              <a:t>the resolution to sustain the legacy &amp;</a:t>
            </a:r>
          </a:p>
          <a:p>
            <a:r>
              <a:rPr lang="en-US" dirty="0"/>
              <a:t>brand Birmingham &amp; AL as leader</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latin typeface="+mn-lt"/>
              </a:rPr>
              <a:t>We could succeed with posters and books in every school, veteran post/chapter, city hall, and tourism venue, plus teaching lesson plans. </a:t>
            </a:r>
          </a:p>
          <a:p>
            <a:endParaRPr lang="en-US" dirty="0"/>
          </a:p>
          <a:p>
            <a:endParaRPr lang="en-US" dirty="0"/>
          </a:p>
          <a:p>
            <a:endParaRPr lang="en-US" dirty="0"/>
          </a:p>
        </p:txBody>
      </p:sp>
      <p:pic>
        <p:nvPicPr>
          <p:cNvPr id="6" name="Content Placeholder 6" descr="PIA Cover Feb 7 2013 front only.jpg"/>
          <p:cNvPicPr>
            <a:picLocks noChangeAspect="1"/>
          </p:cNvPicPr>
          <p:nvPr/>
        </p:nvPicPr>
        <p:blipFill>
          <a:blip r:embed="rId2" cstate="print"/>
          <a:stretch>
            <a:fillRect/>
          </a:stretch>
        </p:blipFill>
        <p:spPr bwMode="auto">
          <a:xfrm>
            <a:off x="765667" y="1237481"/>
            <a:ext cx="2415145" cy="3791719"/>
          </a:xfrm>
          <a:prstGeom prst="rect">
            <a:avLst/>
          </a:prstGeom>
          <a:noFill/>
          <a:ln w="9525">
            <a:noFill/>
            <a:miter lim="800000"/>
            <a:headEnd/>
            <a:tailEnd/>
          </a:ln>
          <a:effectLst/>
        </p:spPr>
      </p:pic>
      <p:pic>
        <p:nvPicPr>
          <p:cNvPr id="2" name="Picture 1"/>
          <p:cNvPicPr>
            <a:picLocks noChangeAspect="1"/>
          </p:cNvPicPr>
          <p:nvPr/>
        </p:nvPicPr>
        <p:blipFill>
          <a:blip r:embed="rId3"/>
          <a:stretch>
            <a:fillRect/>
          </a:stretch>
        </p:blipFill>
        <p:spPr>
          <a:xfrm>
            <a:off x="4114800" y="152400"/>
            <a:ext cx="4800600" cy="608392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pPr algn="ctr"/>
            <a:r>
              <a:rPr lang="en-US" sz="4000" dirty="0"/>
              <a:t>Veterans Day Founding History </a:t>
            </a:r>
            <a:r>
              <a:rPr lang="en-US" sz="3600" dirty="0"/>
              <a:t>&amp; Character Education should be taught to every student</a:t>
            </a:r>
            <a:br>
              <a:rPr lang="en-US" dirty="0"/>
            </a:br>
            <a:br>
              <a:rPr lang="en-US" dirty="0"/>
            </a:br>
            <a:br>
              <a:rPr lang="en-US" dirty="0"/>
            </a:br>
            <a:br>
              <a:rPr lang="en-US" dirty="0"/>
            </a:br>
            <a:br>
              <a:rPr lang="en-US" dirty="0"/>
            </a:br>
            <a:br>
              <a:rPr lang="en-US" dirty="0"/>
            </a:br>
            <a:r>
              <a:rPr lang="en-US" sz="2800" dirty="0"/>
              <a:t>We started. Now, let’s finish the mission to be a national leader for teacher-student resources.</a:t>
            </a:r>
            <a:endParaRPr lang="en-US" dirty="0"/>
          </a:p>
        </p:txBody>
      </p:sp>
      <p:pic>
        <p:nvPicPr>
          <p:cNvPr id="9" name="Content Placeholder 8" descr="A group of people holding a sign&#10;&#10;Description generated with very high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9511" y="2209800"/>
            <a:ext cx="3944977" cy="2915409"/>
          </a:xfrm>
        </p:spPr>
      </p:pic>
    </p:spTree>
    <p:extLst>
      <p:ext uri="{BB962C8B-B14F-4D97-AF65-F5344CB8AC3E}">
        <p14:creationId xmlns:p14="http://schemas.microsoft.com/office/powerpoint/2010/main" val="2585497573"/>
      </p:ext>
    </p:extLst>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00200"/>
            <a:ext cx="8915400" cy="5257800"/>
          </a:xfrm>
        </p:spPr>
        <p:txBody>
          <a:bodyPr/>
          <a:lstStyle/>
          <a:p>
            <a:pPr marL="2692400" indent="50800" algn="ctr">
              <a:buNone/>
            </a:pPr>
            <a:r>
              <a:rPr lang="en-US" b="1" dirty="0"/>
              <a:t>Patriotism in Action Tribute</a:t>
            </a:r>
          </a:p>
          <a:p>
            <a:pPr marL="2692400" indent="50800" algn="ctr">
              <a:buNone/>
            </a:pPr>
            <a:r>
              <a:rPr lang="en-US" dirty="0">
                <a:solidFill>
                  <a:schemeClr val="tx1"/>
                </a:solidFill>
              </a:rPr>
              <a:t>November 10, 4:30-5 p.m. </a:t>
            </a:r>
          </a:p>
          <a:p>
            <a:pPr marL="2692400" indent="50800" algn="ctr">
              <a:spcAft>
                <a:spcPts val="600"/>
              </a:spcAft>
              <a:buNone/>
            </a:pPr>
            <a:r>
              <a:rPr lang="en-US" sz="1800" dirty="0">
                <a:solidFill>
                  <a:schemeClr val="tx1"/>
                </a:solidFill>
              </a:rPr>
              <a:t>Weeks Monument, Linn Park, across from Boutwell</a:t>
            </a:r>
          </a:p>
          <a:p>
            <a:pPr marL="2692400" indent="50800" algn="ctr">
              <a:spcAft>
                <a:spcPts val="600"/>
              </a:spcAft>
              <a:buNone/>
            </a:pPr>
            <a:r>
              <a:rPr lang="en-US" sz="1800" dirty="0">
                <a:solidFill>
                  <a:schemeClr val="tx1"/>
                </a:solidFill>
              </a:rPr>
              <a:t>Color Guard, Horses, Music, national guests….</a:t>
            </a:r>
          </a:p>
          <a:p>
            <a:pPr lvl="6" indent="0" algn="ctr">
              <a:spcBef>
                <a:spcPts val="300"/>
              </a:spcBef>
              <a:spcAft>
                <a:spcPts val="300"/>
              </a:spcAft>
              <a:buNone/>
            </a:pPr>
            <a:r>
              <a:rPr lang="en-US" b="1" dirty="0">
                <a:solidFill>
                  <a:schemeClr val="tx1"/>
                </a:solidFill>
                <a:latin typeface="Bell MT" pitchFamily="18" charset="0"/>
                <a:ea typeface="Times New Roman" pitchFamily="18" charset="0"/>
                <a:cs typeface="Arial" pitchFamily="34" charset="0"/>
              </a:rPr>
              <a:t>and see</a:t>
            </a:r>
          </a:p>
          <a:p>
            <a:pPr lvl="6" indent="0" algn="ctr">
              <a:buNone/>
            </a:pPr>
            <a:r>
              <a:rPr lang="en-US" sz="2800" b="1" i="1" dirty="0">
                <a:solidFill>
                  <a:schemeClr val="tx1"/>
                </a:solidFill>
                <a:latin typeface="Bell MT" pitchFamily="18" charset="0"/>
                <a:ea typeface="Times New Roman" pitchFamily="18" charset="0"/>
                <a:cs typeface="Arial" pitchFamily="34" charset="0"/>
              </a:rPr>
              <a:t>The Eternal Flame of Freedom</a:t>
            </a:r>
          </a:p>
          <a:p>
            <a:pPr lvl="6" indent="0" algn="ctr">
              <a:buNone/>
            </a:pPr>
            <a:r>
              <a:rPr lang="en-US" b="1" dirty="0">
                <a:solidFill>
                  <a:schemeClr val="tx1"/>
                </a:solidFill>
                <a:latin typeface="Bell MT" pitchFamily="18" charset="0"/>
                <a:ea typeface="Times New Roman" pitchFamily="18" charset="0"/>
                <a:cs typeface="Arial" pitchFamily="34" charset="0"/>
              </a:rPr>
              <a:t>in view of the monument just across Linn Park</a:t>
            </a:r>
            <a:endParaRPr lang="en-US" sz="1400" dirty="0"/>
          </a:p>
          <a:p>
            <a:pPr marL="2692400" indent="50800" algn="ctr">
              <a:buNone/>
            </a:pPr>
            <a:r>
              <a:rPr lang="en-US" sz="2400" dirty="0"/>
              <a:t>Followed by </a:t>
            </a:r>
          </a:p>
          <a:p>
            <a:pPr marL="2692400" indent="50800" algn="ctr">
              <a:buNone/>
            </a:pPr>
            <a:r>
              <a:rPr lang="en-US" sz="2400" dirty="0"/>
              <a:t>National Veteran Award Reception/Banquet</a:t>
            </a:r>
          </a:p>
          <a:p>
            <a:pPr lvl="0" indent="2349500" eaLnBrk="0" hangingPunct="0"/>
            <a:endParaRPr lang="en-US" sz="4400" dirty="0">
              <a:latin typeface="Arial" pitchFamily="34" charset="0"/>
              <a:cs typeface="Arial" pitchFamily="34" charset="0"/>
            </a:endParaRPr>
          </a:p>
          <a:p>
            <a:pPr marL="2692400" indent="50800">
              <a:buNone/>
            </a:pPr>
            <a:endParaRPr lang="en-US" dirty="0"/>
          </a:p>
          <a:p>
            <a:endParaRPr lang="en-US" dirty="0"/>
          </a:p>
        </p:txBody>
      </p:sp>
      <p:sp>
        <p:nvSpPr>
          <p:cNvPr id="3" name="Title 2"/>
          <p:cNvSpPr>
            <a:spLocks noGrp="1"/>
          </p:cNvSpPr>
          <p:nvPr>
            <p:ph type="title"/>
          </p:nvPr>
        </p:nvSpPr>
        <p:spPr/>
        <p:txBody>
          <a:bodyPr/>
          <a:lstStyle/>
          <a:p>
            <a:r>
              <a:rPr lang="en-US" sz="3400" dirty="0">
                <a:solidFill>
                  <a:schemeClr val="tx1"/>
                </a:solidFill>
              </a:rPr>
              <a:t>Tribute to the Founder of Veterans Day</a:t>
            </a:r>
            <a:br>
              <a:rPr lang="en-US" dirty="0">
                <a:solidFill>
                  <a:schemeClr val="tx1"/>
                </a:solidFill>
              </a:rPr>
            </a:br>
            <a:r>
              <a:rPr lang="en-US" sz="1800" dirty="0">
                <a:solidFill>
                  <a:schemeClr val="tx1"/>
                </a:solidFill>
              </a:rPr>
              <a:t>Since 2006. No Charge. Students, teachers, parents invited.</a:t>
            </a:r>
          </a:p>
        </p:txBody>
      </p:sp>
      <p:sp>
        <p:nvSpPr>
          <p:cNvPr id="4" name="Footer Placeholder 3"/>
          <p:cNvSpPr>
            <a:spLocks noGrp="1"/>
          </p:cNvSpPr>
          <p:nvPr>
            <p:ph type="ftr" sz="quarter" idx="12"/>
          </p:nvPr>
        </p:nvSpPr>
        <p:spPr>
          <a:xfrm>
            <a:off x="2743200" y="6245225"/>
            <a:ext cx="5791200" cy="476250"/>
          </a:xfrm>
        </p:spPr>
        <p:txBody>
          <a:bodyPr/>
          <a:lstStyle/>
          <a:p>
            <a:r>
              <a:rPr lang="en-US" dirty="0"/>
              <a:t>PatriotismInAction.us / NationalVeteransDay.org / FreedomCity.us</a:t>
            </a:r>
          </a:p>
        </p:txBody>
      </p:sp>
      <p:pic>
        <p:nvPicPr>
          <p:cNvPr id="5" name="Picture 4" descr="_B106674.JPG"/>
          <p:cNvPicPr/>
          <p:nvPr/>
        </p:nvPicPr>
        <p:blipFill>
          <a:blip r:embed="rId2" cstate="print"/>
          <a:stretch>
            <a:fillRect/>
          </a:stretch>
        </p:blipFill>
        <p:spPr>
          <a:xfrm>
            <a:off x="228600" y="1371600"/>
            <a:ext cx="2819400" cy="2727642"/>
          </a:xfrm>
          <a:prstGeom prst="rect">
            <a:avLst/>
          </a:prstGeom>
        </p:spPr>
      </p:pic>
      <p:pic>
        <p:nvPicPr>
          <p:cNvPr id="6" name="Picture 5" descr="The flame on February 16, 2008"/>
          <p:cNvPicPr>
            <a:picLocks noChangeAspect="1"/>
          </p:cNvPicPr>
          <p:nvPr/>
        </p:nvPicPr>
        <p:blipFill>
          <a:blip r:embed="rId3" cstate="print"/>
          <a:srcRect/>
          <a:stretch>
            <a:fillRect/>
          </a:stretch>
        </p:blipFill>
        <p:spPr bwMode="auto">
          <a:xfrm>
            <a:off x="952192" y="4221480"/>
            <a:ext cx="1638608" cy="2560320"/>
          </a:xfrm>
          <a:prstGeom prst="rect">
            <a:avLst/>
          </a:prstGeom>
          <a:noFill/>
          <a:ln w="9525">
            <a:noFill/>
            <a:miter lim="800000"/>
            <a:headEnd/>
            <a:tailEnd/>
          </a:ln>
        </p:spPr>
      </p:pic>
      <p:sp>
        <p:nvSpPr>
          <p:cNvPr id="235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400" dirty="0">
                <a:solidFill>
                  <a:schemeClr val="tx1"/>
                </a:solidFill>
              </a:rPr>
              <a:t>Personal Leadership for Patriots</a:t>
            </a:r>
            <a:br>
              <a:rPr lang="en-US" dirty="0">
                <a:solidFill>
                  <a:schemeClr val="tx1"/>
                </a:solidFill>
              </a:rPr>
            </a:br>
            <a:r>
              <a:rPr lang="en-US" sz="1800" dirty="0">
                <a:solidFill>
                  <a:schemeClr val="tx1"/>
                </a:solidFill>
              </a:rPr>
              <a:t>Since “911” 2001. Veterans, students, teachers, parents invited.</a:t>
            </a:r>
          </a:p>
        </p:txBody>
      </p:sp>
      <p:sp>
        <p:nvSpPr>
          <p:cNvPr id="4" name="Footer Placeholder 3"/>
          <p:cNvSpPr>
            <a:spLocks noGrp="1"/>
          </p:cNvSpPr>
          <p:nvPr>
            <p:ph type="ftr" sz="quarter" idx="12"/>
          </p:nvPr>
        </p:nvSpPr>
        <p:spPr>
          <a:xfrm>
            <a:off x="304800" y="6245225"/>
            <a:ext cx="6034617" cy="476250"/>
          </a:xfrm>
        </p:spPr>
        <p:txBody>
          <a:bodyPr/>
          <a:lstStyle/>
          <a:p>
            <a:r>
              <a:rPr lang="en-US" dirty="0"/>
              <a:t>PatriotismInAction.us / LifeLeadersInstitute.org (Events)</a:t>
            </a:r>
          </a:p>
        </p:txBody>
      </p:sp>
      <p:sp>
        <p:nvSpPr>
          <p:cNvPr id="235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 name="Content Placeholder 9">
            <a:extLst>
              <a:ext uri="{FF2B5EF4-FFF2-40B4-BE49-F238E27FC236}">
                <a16:creationId xmlns:a16="http://schemas.microsoft.com/office/drawing/2014/main" id="{8ECDC5EE-B3EE-47C4-BD8E-19E76F78BF5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1570037"/>
            <a:ext cx="6034617" cy="4525963"/>
          </a:xfrm>
        </p:spPr>
      </p:pic>
      <p:sp>
        <p:nvSpPr>
          <p:cNvPr id="11" name="TextBox 10">
            <a:extLst>
              <a:ext uri="{FF2B5EF4-FFF2-40B4-BE49-F238E27FC236}">
                <a16:creationId xmlns:a16="http://schemas.microsoft.com/office/drawing/2014/main" id="{CD24BFAA-97CF-42A3-B764-229D91E52D20}"/>
              </a:ext>
            </a:extLst>
          </p:cNvPr>
          <p:cNvSpPr txBox="1"/>
          <p:nvPr/>
        </p:nvSpPr>
        <p:spPr>
          <a:xfrm>
            <a:off x="6491817" y="1692276"/>
            <a:ext cx="2347383" cy="3908762"/>
          </a:xfrm>
          <a:prstGeom prst="rect">
            <a:avLst/>
          </a:prstGeom>
          <a:noFill/>
        </p:spPr>
        <p:txBody>
          <a:bodyPr wrap="square" rtlCol="0">
            <a:spAutoFit/>
          </a:bodyPr>
          <a:lstStyle/>
          <a:p>
            <a:endParaRPr lang="en-US" sz="2000" dirty="0">
              <a:latin typeface="+mn-lt"/>
            </a:endParaRPr>
          </a:p>
          <a:p>
            <a:r>
              <a:rPr lang="en-US" sz="2000" dirty="0">
                <a:latin typeface="+mn-lt"/>
              </a:rPr>
              <a:t>Thursday before Veterans Day at the Southern Museum of Flight, Birmingham.</a:t>
            </a:r>
          </a:p>
          <a:p>
            <a:endParaRPr lang="en-US" sz="2000" dirty="0">
              <a:latin typeface="+mn-lt"/>
            </a:endParaRPr>
          </a:p>
          <a:p>
            <a:r>
              <a:rPr lang="en-US" dirty="0">
                <a:latin typeface="+mn-lt"/>
              </a:rPr>
              <a:t>Music, color guard, refreshments, see museum planes,  message about Personal Leadership for Patriots….</a:t>
            </a:r>
          </a:p>
        </p:txBody>
      </p:sp>
    </p:spTree>
    <p:extLst>
      <p:ext uri="{BB962C8B-B14F-4D97-AF65-F5344CB8AC3E}">
        <p14:creationId xmlns:p14="http://schemas.microsoft.com/office/powerpoint/2010/main" val="438275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1524000"/>
            <a:ext cx="3371715" cy="6477000"/>
          </a:xfrm>
        </p:spPr>
        <p:txBody>
          <a:bodyPr/>
          <a:lstStyle/>
          <a:p>
            <a:br>
              <a:rPr lang="en-US" sz="2401" dirty="0"/>
            </a:br>
            <a:br>
              <a:rPr lang="en-US" sz="2401" dirty="0"/>
            </a:br>
            <a:br>
              <a:rPr lang="en-US" sz="2401" dirty="0"/>
            </a:br>
            <a:br>
              <a:rPr lang="en-US" sz="2401" dirty="0"/>
            </a:br>
            <a:br>
              <a:rPr lang="en-US" sz="2401" dirty="0"/>
            </a:br>
            <a:br>
              <a:rPr lang="en-US" sz="2401" dirty="0"/>
            </a:br>
            <a:br>
              <a:rPr lang="en-US" sz="2401" dirty="0"/>
            </a:br>
            <a:br>
              <a:rPr lang="en-US" sz="2401" dirty="0"/>
            </a:br>
            <a:br>
              <a:rPr lang="en-US" sz="2401" dirty="0"/>
            </a:br>
            <a:br>
              <a:rPr lang="en-US" sz="2401" dirty="0"/>
            </a:br>
            <a:br>
              <a:rPr lang="en-US" sz="2401" dirty="0"/>
            </a:br>
            <a:br>
              <a:rPr lang="en-US" sz="2401" dirty="0"/>
            </a:br>
            <a:r>
              <a:rPr lang="en-US" sz="2401" dirty="0"/>
              <a:t>We have</a:t>
            </a:r>
            <a:br>
              <a:rPr lang="en-US" sz="2401" dirty="0"/>
            </a:br>
            <a:r>
              <a:rPr lang="en-US" sz="2401" dirty="0"/>
              <a:t>Freedom of Liberty,</a:t>
            </a:r>
            <a:br>
              <a:rPr lang="en-US" sz="2401" dirty="0"/>
            </a:br>
            <a:r>
              <a:rPr lang="en-US" sz="2401" dirty="0"/>
              <a:t>Freedom of Rights, </a:t>
            </a:r>
            <a:br>
              <a:rPr lang="en-US" sz="2401" dirty="0"/>
            </a:br>
            <a:r>
              <a:rPr lang="en-US" sz="2401" dirty="0"/>
              <a:t>Freedom to Flourish.</a:t>
            </a:r>
            <a:br>
              <a:rPr lang="en-US" sz="2401" dirty="0"/>
            </a:br>
            <a:br>
              <a:rPr lang="en-US" sz="2401" dirty="0"/>
            </a:br>
            <a:r>
              <a:rPr lang="en-US" sz="1800" b="0" dirty="0">
                <a:latin typeface="+mn-lt"/>
              </a:rPr>
              <a:t>Let’s teach this inspiring history of hope, how to flourish, and help students plan for school and life.</a:t>
            </a:r>
            <a:br>
              <a:rPr lang="en-US" sz="1800" b="0" dirty="0">
                <a:latin typeface="+mn-lt"/>
              </a:rPr>
            </a:br>
            <a:br>
              <a:rPr lang="en-US" sz="1800" b="0" dirty="0">
                <a:latin typeface="+mn-lt"/>
              </a:rPr>
            </a:br>
            <a:r>
              <a:rPr lang="en-US" sz="1800" b="0" dirty="0">
                <a:latin typeface="+mn-lt"/>
              </a:rPr>
              <a:t>Students will boost attitude, attendance, and achievement. Schools and our state can boost performance and satisfaction.</a:t>
            </a:r>
            <a:br>
              <a:rPr lang="en-US" sz="1800" dirty="0">
                <a:latin typeface="+mn-lt"/>
              </a:rPr>
            </a:br>
            <a:br>
              <a:rPr lang="en-US" sz="1800" dirty="0">
                <a:latin typeface="+mn-lt"/>
              </a:rPr>
            </a:br>
            <a:r>
              <a:rPr lang="en-US" sz="1800" b="0" dirty="0">
                <a:latin typeface="+mn-lt"/>
              </a:rPr>
              <a:t>Dr. David Dyson</a:t>
            </a:r>
            <a:br>
              <a:rPr lang="en-US" sz="1800" b="0" dirty="0">
                <a:latin typeface="+mn-lt"/>
              </a:rPr>
            </a:br>
            <a:r>
              <a:rPr lang="en-US" sz="1800" b="0" dirty="0">
                <a:latin typeface="+mn-lt"/>
              </a:rPr>
              <a:t>Life Leaders Institute</a:t>
            </a:r>
            <a:br>
              <a:rPr lang="en-US" sz="1800" b="0" dirty="0">
                <a:latin typeface="+mn-lt"/>
              </a:rPr>
            </a:br>
            <a:br>
              <a:rPr lang="en-US" sz="1800" b="0" dirty="0">
                <a:latin typeface="+mn-lt"/>
              </a:rPr>
            </a:br>
            <a:br>
              <a:rPr lang="en-US" sz="1800" b="0" dirty="0">
                <a:latin typeface="+mn-lt"/>
              </a:rPr>
            </a:br>
            <a:br>
              <a:rPr lang="en-US" sz="2400" dirty="0">
                <a:latin typeface="+mn-lt"/>
              </a:rPr>
            </a:br>
            <a:endParaRPr lang="en-US" sz="2401" dirty="0">
              <a:latin typeface="+mn-lt"/>
            </a:endParaRPr>
          </a:p>
        </p:txBody>
      </p:sp>
      <p:pic>
        <p:nvPicPr>
          <p:cNvPr id="4" name="Content Placeholder 5">
            <a:extLst>
              <a:ext uri="{FF2B5EF4-FFF2-40B4-BE49-F238E27FC236}">
                <a16:creationId xmlns:a16="http://schemas.microsoft.com/office/drawing/2014/main" id="{31F7A27D-C0AB-4D56-B22E-8AAA831DF6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191000" y="1814052"/>
            <a:ext cx="4648200" cy="4747788"/>
          </a:xfrm>
          <a:prstGeom prst="rect">
            <a:avLst/>
          </a:prstGeom>
          <a:noFill/>
          <a:ln w="9525">
            <a:noFill/>
            <a:miter lim="800000"/>
            <a:headEnd/>
            <a:tailEnd/>
          </a:ln>
          <a:effectLst/>
        </p:spPr>
      </p:pic>
    </p:spTree>
    <p:extLst>
      <p:ext uri="{BB962C8B-B14F-4D97-AF65-F5344CB8AC3E}">
        <p14:creationId xmlns:p14="http://schemas.microsoft.com/office/powerpoint/2010/main" val="4021379492"/>
      </p:ext>
    </p:extLst>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685800"/>
            <a:ext cx="3123963" cy="3486343"/>
          </a:xfrm>
        </p:spPr>
        <p:txBody>
          <a:bodyPr/>
          <a:lstStyle/>
          <a:p>
            <a:r>
              <a:rPr lang="en-US" sz="2701" dirty="0"/>
              <a:t>Three Freedoms </a:t>
            </a:r>
            <a:br>
              <a:rPr lang="en-US" sz="2701" dirty="0"/>
            </a:br>
            <a:r>
              <a:rPr lang="en-US" sz="2701" dirty="0"/>
              <a:t>Alabama </a:t>
            </a:r>
            <a:br>
              <a:rPr lang="en-US" sz="2701" dirty="0"/>
            </a:br>
            <a:r>
              <a:rPr lang="en-US" sz="2701" dirty="0"/>
              <a:t>can advance and brand before the World Games </a:t>
            </a:r>
            <a:r>
              <a:rPr lang="en-US" dirty="0"/>
              <a:t>2021</a:t>
            </a:r>
            <a:br>
              <a:rPr lang="en-US" sz="2701" dirty="0"/>
            </a:br>
            <a:endParaRPr lang="en-US" sz="2701" dirty="0"/>
          </a:p>
        </p:txBody>
      </p:sp>
      <p:sp>
        <p:nvSpPr>
          <p:cNvPr id="7" name="Text Placeholder 6"/>
          <p:cNvSpPr>
            <a:spLocks noGrp="1"/>
          </p:cNvSpPr>
          <p:nvPr>
            <p:ph type="body" sz="half" idx="2"/>
          </p:nvPr>
        </p:nvSpPr>
        <p:spPr>
          <a:xfrm>
            <a:off x="152400" y="4267200"/>
            <a:ext cx="8839200" cy="2286000"/>
          </a:xfrm>
        </p:spPr>
        <p:txBody>
          <a:bodyPr>
            <a:normAutofit/>
          </a:bodyPr>
          <a:lstStyle/>
          <a:p>
            <a:pPr marL="342991" indent="-342991">
              <a:buFont typeface="+mj-lt"/>
              <a:buAutoNum type="arabicPeriod"/>
            </a:pPr>
            <a:r>
              <a:rPr lang="en-US" sz="2100" b="1" dirty="0"/>
              <a:t>Freedom of Liberty: </a:t>
            </a:r>
            <a:r>
              <a:rPr lang="en-US" sz="2100" dirty="0"/>
              <a:t>Birthplace of National Veterans Day, American Village, Alabama National Cemetery…</a:t>
            </a:r>
          </a:p>
          <a:p>
            <a:pPr marL="342991" indent="-342991">
              <a:buFont typeface="+mj-lt"/>
              <a:buAutoNum type="arabicPeriod"/>
            </a:pPr>
            <a:r>
              <a:rPr lang="en-US" sz="2100" b="1" dirty="0"/>
              <a:t>Freedom of Rights:  </a:t>
            </a:r>
            <a:r>
              <a:rPr lang="en-US" sz="2100" dirty="0"/>
              <a:t>Cradle of the Civil Rights Movement, 4 of 10 cities commemorated in “50 Years Forward,” Civil Rights Institute…</a:t>
            </a:r>
          </a:p>
          <a:p>
            <a:pPr marL="342991" indent="-342991">
              <a:buFont typeface="+mj-lt"/>
              <a:buAutoNum type="arabicPeriod"/>
            </a:pPr>
            <a:r>
              <a:rPr lang="en-US" sz="2100" b="1" dirty="0"/>
              <a:t>Freedom to Flourish: </a:t>
            </a:r>
            <a:r>
              <a:rPr lang="en-US" sz="2100" i="1" dirty="0"/>
              <a:t>Plan for School and Life </a:t>
            </a:r>
            <a:r>
              <a:rPr lang="en-US" sz="2100" dirty="0"/>
              <a:t>Movement started…</a:t>
            </a:r>
          </a:p>
        </p:txBody>
      </p:sp>
      <p:pic>
        <p:nvPicPr>
          <p:cNvPr id="5" name="Content Placeholder 4" descr="A picture containing text&#10;&#10;Description generated with high confidence"/>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1364" b="11364"/>
          <a:stretch>
            <a:fillRect/>
          </a:stretch>
        </p:blipFill>
        <p:spPr>
          <a:xfrm>
            <a:off x="3532239" y="210778"/>
            <a:ext cx="5306961" cy="3980221"/>
          </a:xfrm>
        </p:spPr>
      </p:pic>
    </p:spTree>
    <p:extLst>
      <p:ext uri="{BB962C8B-B14F-4D97-AF65-F5344CB8AC3E}">
        <p14:creationId xmlns:p14="http://schemas.microsoft.com/office/powerpoint/2010/main" val="2530737597"/>
      </p:ext>
    </p:extLst>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71D87A-B978-43E7-B90E-BF546750A60C}"/>
              </a:ext>
            </a:extLst>
          </p:cNvPr>
          <p:cNvSpPr>
            <a:spLocks noGrp="1"/>
          </p:cNvSpPr>
          <p:nvPr>
            <p:ph idx="1"/>
          </p:nvPr>
        </p:nvSpPr>
        <p:spPr/>
        <p:txBody>
          <a:bodyPr/>
          <a:lstStyle/>
          <a:p>
            <a:r>
              <a:rPr lang="en-US" sz="2400" dirty="0"/>
              <a:t>Consider what you have learned and what the character traits mean to you, then write a sentence describing your best-self fulfilling each trait:</a:t>
            </a:r>
          </a:p>
          <a:p>
            <a:pPr lvl="1"/>
            <a:r>
              <a:rPr lang="en-US" sz="2400" dirty="0"/>
              <a:t>Patriotism</a:t>
            </a:r>
          </a:p>
          <a:p>
            <a:pPr lvl="1"/>
            <a:r>
              <a:rPr lang="en-US" sz="2400" dirty="0"/>
              <a:t>Courage</a:t>
            </a:r>
          </a:p>
          <a:p>
            <a:pPr lvl="1"/>
            <a:r>
              <a:rPr lang="en-US" sz="2400" dirty="0"/>
              <a:t>Perseverance</a:t>
            </a:r>
          </a:p>
          <a:p>
            <a:pPr lvl="1"/>
            <a:r>
              <a:rPr lang="en-US" sz="2400" dirty="0"/>
              <a:t>Loyalty</a:t>
            </a:r>
          </a:p>
          <a:p>
            <a:pPr lvl="1"/>
            <a:r>
              <a:rPr lang="en-US" sz="2400" dirty="0"/>
              <a:t>Citizenship</a:t>
            </a:r>
          </a:p>
        </p:txBody>
      </p:sp>
      <p:sp>
        <p:nvSpPr>
          <p:cNvPr id="3" name="Title 2">
            <a:extLst>
              <a:ext uri="{FF2B5EF4-FFF2-40B4-BE49-F238E27FC236}">
                <a16:creationId xmlns:a16="http://schemas.microsoft.com/office/drawing/2014/main" id="{6266FEBC-AF33-4366-93BF-3D86176AC17C}"/>
              </a:ext>
            </a:extLst>
          </p:cNvPr>
          <p:cNvSpPr>
            <a:spLocks noGrp="1"/>
          </p:cNvSpPr>
          <p:nvPr>
            <p:ph type="title"/>
          </p:nvPr>
        </p:nvSpPr>
        <p:spPr/>
        <p:txBody>
          <a:bodyPr/>
          <a:lstStyle/>
          <a:p>
            <a:r>
              <a:rPr lang="en-US" dirty="0"/>
              <a:t>Action</a:t>
            </a:r>
          </a:p>
        </p:txBody>
      </p:sp>
      <p:sp>
        <p:nvSpPr>
          <p:cNvPr id="4" name="Footer Placeholder 3">
            <a:extLst>
              <a:ext uri="{FF2B5EF4-FFF2-40B4-BE49-F238E27FC236}">
                <a16:creationId xmlns:a16="http://schemas.microsoft.com/office/drawing/2014/main" id="{0287F4AE-88B5-4107-BA08-B83EC6AA0A60}"/>
              </a:ext>
            </a:extLst>
          </p:cNvPr>
          <p:cNvSpPr>
            <a:spLocks noGrp="1"/>
          </p:cNvSpPr>
          <p:nvPr>
            <p:ph type="ftr" sz="quarter" idx="12"/>
          </p:nvPr>
        </p:nvSpPr>
        <p:spPr/>
        <p:txBody>
          <a:bodyPr/>
          <a:lstStyle/>
          <a:p>
            <a:r>
              <a:rPr lang="en-US"/>
              <a:t>LifeLeadersInstitute.org</a:t>
            </a:r>
            <a:endParaRPr lang="en-US" dirty="0"/>
          </a:p>
        </p:txBody>
      </p:sp>
    </p:spTree>
    <p:extLst>
      <p:ext uri="{BB962C8B-B14F-4D97-AF65-F5344CB8AC3E}">
        <p14:creationId xmlns:p14="http://schemas.microsoft.com/office/powerpoint/2010/main" val="4063285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0EBDC8-DE92-4331-91F9-59A9A129D909}"/>
              </a:ext>
            </a:extLst>
          </p:cNvPr>
          <p:cNvSpPr>
            <a:spLocks noGrp="1"/>
          </p:cNvSpPr>
          <p:nvPr>
            <p:ph idx="1"/>
          </p:nvPr>
        </p:nvSpPr>
        <p:spPr>
          <a:xfrm>
            <a:off x="457200" y="2041268"/>
            <a:ext cx="8229600" cy="4221163"/>
          </a:xfrm>
        </p:spPr>
        <p:txBody>
          <a:bodyPr/>
          <a:lstStyle/>
          <a:p>
            <a:pPr marL="514350" indent="-514350">
              <a:buFont typeface="+mj-lt"/>
              <a:buAutoNum type="arabicPeriod"/>
            </a:pPr>
            <a:r>
              <a:rPr lang="en-US" dirty="0"/>
              <a:t>Patriotism </a:t>
            </a:r>
          </a:p>
          <a:p>
            <a:pPr marL="514350" indent="-514350">
              <a:buFont typeface="+mj-lt"/>
              <a:buAutoNum type="arabicPeriod"/>
            </a:pPr>
            <a:r>
              <a:rPr lang="en-US" dirty="0"/>
              <a:t>Courage</a:t>
            </a:r>
          </a:p>
          <a:p>
            <a:pPr marL="514350" indent="-514350">
              <a:buFont typeface="+mj-lt"/>
              <a:buAutoNum type="arabicPeriod"/>
            </a:pPr>
            <a:r>
              <a:rPr lang="en-US" dirty="0"/>
              <a:t>Perseverance</a:t>
            </a:r>
          </a:p>
          <a:p>
            <a:pPr marL="514350" indent="-514350">
              <a:buFont typeface="+mj-lt"/>
              <a:buAutoNum type="arabicPeriod"/>
            </a:pPr>
            <a:r>
              <a:rPr lang="en-US" dirty="0"/>
              <a:t>Loyalty</a:t>
            </a:r>
          </a:p>
          <a:p>
            <a:pPr marL="514350" indent="-514350">
              <a:buFont typeface="+mj-lt"/>
              <a:buAutoNum type="arabicPeriod"/>
            </a:pPr>
            <a:r>
              <a:rPr lang="en-US" dirty="0"/>
              <a:t>Citizenship</a:t>
            </a:r>
          </a:p>
          <a:p>
            <a:pPr marL="514350" indent="-514350">
              <a:buFont typeface="+mj-lt"/>
              <a:buAutoNum type="arabicPeriod"/>
            </a:pPr>
            <a:endParaRPr lang="en-US" sz="1800" dirty="0"/>
          </a:p>
          <a:p>
            <a:pPr marL="0" indent="0">
              <a:buNone/>
            </a:pPr>
            <a:endParaRPr lang="en-US" sz="1800" dirty="0"/>
          </a:p>
          <a:p>
            <a:pPr marL="0" indent="0">
              <a:buNone/>
            </a:pPr>
            <a:endParaRPr lang="en-US" sz="1800" dirty="0"/>
          </a:p>
          <a:p>
            <a:pPr marL="0" indent="0">
              <a:buNone/>
            </a:pPr>
            <a:r>
              <a:rPr lang="en-US" sz="1800" dirty="0"/>
              <a:t>1995: Alabama identified character traits to teach at least 10 minutes daily.</a:t>
            </a:r>
          </a:p>
          <a:p>
            <a:pPr marL="514350" indent="-514350">
              <a:buFont typeface="+mj-lt"/>
              <a:buAutoNum type="arabicPeriod"/>
            </a:pPr>
            <a:endParaRPr lang="en-US" dirty="0"/>
          </a:p>
          <a:p>
            <a:pPr marL="0" indent="0" algn="r">
              <a:buNone/>
            </a:pPr>
            <a:endParaRPr lang="en-US" sz="1800" dirty="0"/>
          </a:p>
          <a:p>
            <a:pPr marL="0" indent="0" algn="r">
              <a:buNone/>
            </a:pPr>
            <a:r>
              <a:rPr lang="en-US" sz="1800" dirty="0"/>
              <a:t>Source: Patriotism in Action </a:t>
            </a:r>
          </a:p>
        </p:txBody>
      </p:sp>
      <p:sp>
        <p:nvSpPr>
          <p:cNvPr id="3" name="Title 2">
            <a:extLst>
              <a:ext uri="{FF2B5EF4-FFF2-40B4-BE49-F238E27FC236}">
                <a16:creationId xmlns:a16="http://schemas.microsoft.com/office/drawing/2014/main" id="{099388E7-910D-49F2-AE85-D47106B5DFBF}"/>
              </a:ext>
            </a:extLst>
          </p:cNvPr>
          <p:cNvSpPr>
            <a:spLocks noGrp="1"/>
          </p:cNvSpPr>
          <p:nvPr>
            <p:ph type="title"/>
          </p:nvPr>
        </p:nvSpPr>
        <p:spPr>
          <a:xfrm>
            <a:off x="457200" y="457200"/>
            <a:ext cx="8229600" cy="1143000"/>
          </a:xfrm>
        </p:spPr>
        <p:txBody>
          <a:bodyPr/>
          <a:lstStyle/>
          <a:p>
            <a:r>
              <a:rPr lang="en-US" dirty="0"/>
              <a:t>5 Character Traits of Alabama</a:t>
            </a:r>
            <a:br>
              <a:rPr lang="en-US" dirty="0"/>
            </a:br>
            <a:r>
              <a:rPr lang="en-US" sz="2800" dirty="0"/>
              <a:t>illuminated by the Veterans Day and</a:t>
            </a:r>
            <a:br>
              <a:rPr lang="en-US" sz="2800" dirty="0"/>
            </a:br>
            <a:r>
              <a:rPr lang="en-US" sz="2800" dirty="0"/>
              <a:t>Civil Rights Movements</a:t>
            </a:r>
            <a:endParaRPr lang="en-US" dirty="0"/>
          </a:p>
        </p:txBody>
      </p:sp>
      <p:sp>
        <p:nvSpPr>
          <p:cNvPr id="4" name="Footer Placeholder 3">
            <a:extLst>
              <a:ext uri="{FF2B5EF4-FFF2-40B4-BE49-F238E27FC236}">
                <a16:creationId xmlns:a16="http://schemas.microsoft.com/office/drawing/2014/main" id="{D2A0F668-4020-4883-8BD0-76A87A0925C0}"/>
              </a:ext>
            </a:extLst>
          </p:cNvPr>
          <p:cNvSpPr>
            <a:spLocks noGrp="1"/>
          </p:cNvSpPr>
          <p:nvPr>
            <p:ph type="ftr" sz="quarter" idx="12"/>
          </p:nvPr>
        </p:nvSpPr>
        <p:spPr/>
        <p:txBody>
          <a:bodyPr/>
          <a:lstStyle/>
          <a:p>
            <a:r>
              <a:rPr lang="en-US" dirty="0"/>
              <a:t>LifeLeadersInstitute.org</a:t>
            </a:r>
          </a:p>
        </p:txBody>
      </p:sp>
      <p:pic>
        <p:nvPicPr>
          <p:cNvPr id="5" name="Content Placeholder 6" descr="PIA Cover Feb 7 2013 front only.jpg">
            <a:extLst>
              <a:ext uri="{FF2B5EF4-FFF2-40B4-BE49-F238E27FC236}">
                <a16:creationId xmlns:a16="http://schemas.microsoft.com/office/drawing/2014/main" id="{FD404867-148E-407F-9CB7-C3146FF0DD68}"/>
              </a:ext>
            </a:extLst>
          </p:cNvPr>
          <p:cNvPicPr>
            <a:picLocks noChangeAspect="1"/>
          </p:cNvPicPr>
          <p:nvPr/>
        </p:nvPicPr>
        <p:blipFill>
          <a:blip r:embed="rId2" cstate="print"/>
          <a:stretch>
            <a:fillRect/>
          </a:stretch>
        </p:blipFill>
        <p:spPr bwMode="auto">
          <a:xfrm>
            <a:off x="6172200" y="2075681"/>
            <a:ext cx="2415145" cy="3791719"/>
          </a:xfrm>
          <a:prstGeom prst="rect">
            <a:avLst/>
          </a:prstGeom>
          <a:noFill/>
          <a:ln w="9525">
            <a:noFill/>
            <a:miter lim="800000"/>
            <a:headEnd/>
            <a:tailEnd/>
          </a:ln>
          <a:effectLst/>
        </p:spPr>
      </p:pic>
    </p:spTree>
    <p:extLst>
      <p:ext uri="{BB962C8B-B14F-4D97-AF65-F5344CB8AC3E}">
        <p14:creationId xmlns:p14="http://schemas.microsoft.com/office/powerpoint/2010/main" val="2079463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71D87A-B978-43E7-B90E-BF546750A60C}"/>
              </a:ext>
            </a:extLst>
          </p:cNvPr>
          <p:cNvSpPr>
            <a:spLocks noGrp="1"/>
          </p:cNvSpPr>
          <p:nvPr>
            <p:ph idx="1"/>
          </p:nvPr>
        </p:nvSpPr>
        <p:spPr/>
        <p:txBody>
          <a:bodyPr/>
          <a:lstStyle/>
          <a:p>
            <a:r>
              <a:rPr lang="en-US" sz="2400" dirty="0"/>
              <a:t>Consider what you have learned and what the character traits mean to you, then write a sentence describing your best-self fulfilling each trait:</a:t>
            </a:r>
          </a:p>
          <a:p>
            <a:pPr lvl="1"/>
            <a:r>
              <a:rPr lang="en-US" sz="2400" dirty="0"/>
              <a:t>Freedom</a:t>
            </a:r>
          </a:p>
          <a:p>
            <a:pPr lvl="1"/>
            <a:r>
              <a:rPr lang="en-US" sz="2400" dirty="0"/>
              <a:t>Peace</a:t>
            </a:r>
          </a:p>
          <a:p>
            <a:pPr lvl="1"/>
            <a:r>
              <a:rPr lang="en-US" sz="2400" dirty="0"/>
              <a:t>Honor</a:t>
            </a:r>
          </a:p>
          <a:p>
            <a:pPr lvl="1"/>
            <a:r>
              <a:rPr lang="en-US" sz="2400" dirty="0"/>
              <a:t>Trust</a:t>
            </a:r>
          </a:p>
          <a:p>
            <a:pPr lvl="1"/>
            <a:r>
              <a:rPr lang="en-US" sz="2400" dirty="0"/>
              <a:t>Leadership</a:t>
            </a:r>
          </a:p>
        </p:txBody>
      </p:sp>
      <p:sp>
        <p:nvSpPr>
          <p:cNvPr id="3" name="Title 2">
            <a:extLst>
              <a:ext uri="{FF2B5EF4-FFF2-40B4-BE49-F238E27FC236}">
                <a16:creationId xmlns:a16="http://schemas.microsoft.com/office/drawing/2014/main" id="{6266FEBC-AF33-4366-93BF-3D86176AC17C}"/>
              </a:ext>
            </a:extLst>
          </p:cNvPr>
          <p:cNvSpPr>
            <a:spLocks noGrp="1"/>
          </p:cNvSpPr>
          <p:nvPr>
            <p:ph type="title"/>
          </p:nvPr>
        </p:nvSpPr>
        <p:spPr/>
        <p:txBody>
          <a:bodyPr/>
          <a:lstStyle/>
          <a:p>
            <a:r>
              <a:rPr lang="en-US" dirty="0"/>
              <a:t>Action</a:t>
            </a:r>
          </a:p>
        </p:txBody>
      </p:sp>
      <p:sp>
        <p:nvSpPr>
          <p:cNvPr id="4" name="Footer Placeholder 3">
            <a:extLst>
              <a:ext uri="{FF2B5EF4-FFF2-40B4-BE49-F238E27FC236}">
                <a16:creationId xmlns:a16="http://schemas.microsoft.com/office/drawing/2014/main" id="{0287F4AE-88B5-4107-BA08-B83EC6AA0A60}"/>
              </a:ext>
            </a:extLst>
          </p:cNvPr>
          <p:cNvSpPr>
            <a:spLocks noGrp="1"/>
          </p:cNvSpPr>
          <p:nvPr>
            <p:ph type="ftr" sz="quarter" idx="12"/>
          </p:nvPr>
        </p:nvSpPr>
        <p:spPr/>
        <p:txBody>
          <a:bodyPr/>
          <a:lstStyle/>
          <a:p>
            <a:r>
              <a:rPr lang="en-US"/>
              <a:t>LifeLeadersInstitute.org</a:t>
            </a:r>
            <a:endParaRPr lang="en-US" dirty="0"/>
          </a:p>
        </p:txBody>
      </p:sp>
    </p:spTree>
    <p:extLst>
      <p:ext uri="{BB962C8B-B14F-4D97-AF65-F5344CB8AC3E}">
        <p14:creationId xmlns:p14="http://schemas.microsoft.com/office/powerpoint/2010/main" val="1301294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3E9802-CB93-40C9-B365-65BB1CB44916}"/>
              </a:ext>
            </a:extLst>
          </p:cNvPr>
          <p:cNvSpPr>
            <a:spLocks noGrp="1"/>
          </p:cNvSpPr>
          <p:nvPr>
            <p:ph idx="1"/>
          </p:nvPr>
        </p:nvSpPr>
        <p:spPr/>
        <p:txBody>
          <a:bodyPr/>
          <a:lstStyle/>
          <a:p>
            <a:r>
              <a:rPr lang="en-US" sz="2400" dirty="0"/>
              <a:t>Samples statements read by students </a:t>
            </a:r>
          </a:p>
          <a:p>
            <a:r>
              <a:rPr lang="en-US" sz="2400" dirty="0"/>
              <a:t>Consider/discuss how vision statements for character traits are part of your “Constitution” to guide you</a:t>
            </a:r>
          </a:p>
          <a:p>
            <a:r>
              <a:rPr lang="en-US" sz="2400" dirty="0"/>
              <a:t>Add your notes written today to a word processing document to help you improve</a:t>
            </a:r>
          </a:p>
          <a:p>
            <a:r>
              <a:rPr lang="en-US" sz="2400" dirty="0"/>
              <a:t>Improve your vision sentences for the character traits describing how you desire to fulfill them</a:t>
            </a:r>
          </a:p>
          <a:p>
            <a:r>
              <a:rPr lang="en-US" sz="2400" dirty="0"/>
              <a:t>Share your draft with a parent, advisor, or mentor to get feedback for how your statements fit you</a:t>
            </a:r>
          </a:p>
          <a:p>
            <a:r>
              <a:rPr lang="en-US" sz="2400" dirty="0"/>
              <a:t>Turn in your Character Vision Statements  ___________</a:t>
            </a:r>
          </a:p>
          <a:p>
            <a:endParaRPr lang="en-US" dirty="0"/>
          </a:p>
        </p:txBody>
      </p:sp>
      <p:sp>
        <p:nvSpPr>
          <p:cNvPr id="3" name="Title 2">
            <a:extLst>
              <a:ext uri="{FF2B5EF4-FFF2-40B4-BE49-F238E27FC236}">
                <a16:creationId xmlns:a16="http://schemas.microsoft.com/office/drawing/2014/main" id="{C0330B6D-8715-43F5-9B2E-45CAF118B0F0}"/>
              </a:ext>
            </a:extLst>
          </p:cNvPr>
          <p:cNvSpPr>
            <a:spLocks noGrp="1"/>
          </p:cNvSpPr>
          <p:nvPr>
            <p:ph type="title"/>
          </p:nvPr>
        </p:nvSpPr>
        <p:spPr/>
        <p:txBody>
          <a:bodyPr/>
          <a:lstStyle/>
          <a:p>
            <a:r>
              <a:rPr lang="en-US" dirty="0"/>
              <a:t>Action</a:t>
            </a:r>
          </a:p>
        </p:txBody>
      </p:sp>
      <p:sp>
        <p:nvSpPr>
          <p:cNvPr id="4" name="Footer Placeholder 3">
            <a:extLst>
              <a:ext uri="{FF2B5EF4-FFF2-40B4-BE49-F238E27FC236}">
                <a16:creationId xmlns:a16="http://schemas.microsoft.com/office/drawing/2014/main" id="{46FD00EE-7519-4B66-8474-A39E5730812C}"/>
              </a:ext>
            </a:extLst>
          </p:cNvPr>
          <p:cNvSpPr>
            <a:spLocks noGrp="1"/>
          </p:cNvSpPr>
          <p:nvPr>
            <p:ph type="ftr" sz="quarter" idx="12"/>
          </p:nvPr>
        </p:nvSpPr>
        <p:spPr/>
        <p:txBody>
          <a:bodyPr/>
          <a:lstStyle/>
          <a:p>
            <a:r>
              <a:rPr lang="en-US"/>
              <a:t>LifeLeadersInstitute.org</a:t>
            </a:r>
            <a:endParaRPr lang="en-US" dirty="0"/>
          </a:p>
        </p:txBody>
      </p:sp>
    </p:spTree>
    <p:extLst>
      <p:ext uri="{BB962C8B-B14F-4D97-AF65-F5344CB8AC3E}">
        <p14:creationId xmlns:p14="http://schemas.microsoft.com/office/powerpoint/2010/main" val="1675716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3E9802-CB93-40C9-B365-65BB1CB44916}"/>
              </a:ext>
            </a:extLst>
          </p:cNvPr>
          <p:cNvSpPr>
            <a:spLocks noGrp="1"/>
          </p:cNvSpPr>
          <p:nvPr>
            <p:ph idx="1"/>
          </p:nvPr>
        </p:nvSpPr>
        <p:spPr/>
        <p:txBody>
          <a:bodyPr/>
          <a:lstStyle/>
          <a:p>
            <a:r>
              <a:rPr lang="en-US" sz="2400" dirty="0"/>
              <a:t>How are written plans with your mission, vision for character traits, and strategies to lead your life similar in purpose for you as your “Constitution” to guide you as does the Constitution for the country?</a:t>
            </a:r>
          </a:p>
          <a:p>
            <a:r>
              <a:rPr lang="en-US" sz="2400" dirty="0"/>
              <a:t>Thousands had the idea after WWII that Veterans Day should replace and expand Armistice Day to honor veterans of all wars--what did Raymond Weeks do differently? What character traits did he apply? How could you apply them to your big goals?</a:t>
            </a:r>
          </a:p>
          <a:p>
            <a:r>
              <a:rPr lang="en-US" sz="2400" dirty="0"/>
              <a:t>Why were the “driving force” leadership of Weeks and the position leadership of Eisenhower need to succeed?</a:t>
            </a:r>
          </a:p>
          <a:p>
            <a:endParaRPr lang="en-US" dirty="0"/>
          </a:p>
        </p:txBody>
      </p:sp>
      <p:sp>
        <p:nvSpPr>
          <p:cNvPr id="3" name="Title 2">
            <a:extLst>
              <a:ext uri="{FF2B5EF4-FFF2-40B4-BE49-F238E27FC236}">
                <a16:creationId xmlns:a16="http://schemas.microsoft.com/office/drawing/2014/main" id="{C0330B6D-8715-43F5-9B2E-45CAF118B0F0}"/>
              </a:ext>
            </a:extLst>
          </p:cNvPr>
          <p:cNvSpPr>
            <a:spLocks noGrp="1"/>
          </p:cNvSpPr>
          <p:nvPr>
            <p:ph type="title"/>
          </p:nvPr>
        </p:nvSpPr>
        <p:spPr/>
        <p:txBody>
          <a:bodyPr/>
          <a:lstStyle/>
          <a:p>
            <a:r>
              <a:rPr lang="en-US" dirty="0"/>
              <a:t>Discussion Questions</a:t>
            </a:r>
          </a:p>
        </p:txBody>
      </p:sp>
      <p:sp>
        <p:nvSpPr>
          <p:cNvPr id="4" name="Footer Placeholder 3">
            <a:extLst>
              <a:ext uri="{FF2B5EF4-FFF2-40B4-BE49-F238E27FC236}">
                <a16:creationId xmlns:a16="http://schemas.microsoft.com/office/drawing/2014/main" id="{46FD00EE-7519-4B66-8474-A39E5730812C}"/>
              </a:ext>
            </a:extLst>
          </p:cNvPr>
          <p:cNvSpPr>
            <a:spLocks noGrp="1"/>
          </p:cNvSpPr>
          <p:nvPr>
            <p:ph type="ftr" sz="quarter" idx="12"/>
          </p:nvPr>
        </p:nvSpPr>
        <p:spPr/>
        <p:txBody>
          <a:bodyPr/>
          <a:lstStyle/>
          <a:p>
            <a:r>
              <a:rPr lang="en-US"/>
              <a:t>LifeLeadersInstitute.org</a:t>
            </a:r>
            <a:endParaRPr lang="en-US" dirty="0"/>
          </a:p>
        </p:txBody>
      </p:sp>
    </p:spTree>
    <p:extLst>
      <p:ext uri="{BB962C8B-B14F-4D97-AF65-F5344CB8AC3E}">
        <p14:creationId xmlns:p14="http://schemas.microsoft.com/office/powerpoint/2010/main" val="66252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0"/>
            <a:ext cx="8458200" cy="6858000"/>
          </a:xfrm>
        </p:spPr>
        <p:txBody>
          <a:bodyPr/>
          <a:lstStyle/>
          <a:p>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r>
              <a:rPr lang="en-US" sz="2400" dirty="0">
                <a:solidFill>
                  <a:srgbClr val="000099"/>
                </a:solidFill>
                <a:hlinkClick r:id="rId2"/>
              </a:rPr>
              <a:t>www.LifeLeaders.Education</a:t>
            </a:r>
            <a:r>
              <a:rPr lang="en-US" sz="2400" dirty="0">
                <a:solidFill>
                  <a:srgbClr val="000099"/>
                </a:solidFill>
              </a:rPr>
              <a:t> </a:t>
            </a:r>
            <a:br>
              <a:rPr lang="en-US" sz="2400" dirty="0">
                <a:solidFill>
                  <a:srgbClr val="000099"/>
                </a:solidFill>
              </a:rPr>
            </a:br>
            <a:r>
              <a:rPr lang="en-US" sz="1800" dirty="0">
                <a:solidFill>
                  <a:schemeClr val="tx1"/>
                </a:solidFill>
                <a:latin typeface="+mn-lt"/>
              </a:rPr>
              <a:t>(landing page for teachers with links to resources)</a:t>
            </a:r>
            <a:br>
              <a:rPr lang="en-US" sz="2400" dirty="0">
                <a:solidFill>
                  <a:schemeClr val="tx1"/>
                </a:solidFill>
              </a:rPr>
            </a:br>
            <a:r>
              <a:rPr lang="en-US" sz="2400" dirty="0">
                <a:solidFill>
                  <a:schemeClr val="tx1"/>
                </a:solidFill>
              </a:rPr>
              <a:t>More resources to be added:</a:t>
            </a:r>
            <a:br>
              <a:rPr lang="en-US" sz="2400" dirty="0">
                <a:solidFill>
                  <a:schemeClr val="tx1"/>
                </a:solidFill>
              </a:rPr>
            </a:br>
            <a:r>
              <a:rPr lang="en-US" sz="2400" dirty="0">
                <a:solidFill>
                  <a:schemeClr val="tx1"/>
                </a:solidFill>
                <a:latin typeface="+mn-lt"/>
              </a:rPr>
              <a:t>Poster summarizing history, listing character traits</a:t>
            </a:r>
            <a:br>
              <a:rPr lang="en-US" sz="2400" dirty="0">
                <a:solidFill>
                  <a:schemeClr val="tx1"/>
                </a:solidFill>
                <a:latin typeface="+mn-lt"/>
              </a:rPr>
            </a:br>
            <a:r>
              <a:rPr lang="en-US" sz="2400" dirty="0">
                <a:solidFill>
                  <a:schemeClr val="tx1"/>
                </a:solidFill>
                <a:latin typeface="+mn-lt"/>
              </a:rPr>
              <a:t>Book telling founding history and 10 character traits </a:t>
            </a:r>
            <a:br>
              <a:rPr lang="en-US" sz="2400" dirty="0">
                <a:solidFill>
                  <a:schemeClr val="tx1"/>
                </a:solidFill>
                <a:latin typeface="+mn-lt"/>
              </a:rPr>
            </a:br>
            <a:r>
              <a:rPr lang="en-US" sz="2400" dirty="0">
                <a:solidFill>
                  <a:schemeClr val="tx1"/>
                </a:solidFill>
                <a:latin typeface="+mn-lt"/>
              </a:rPr>
              <a:t>Video of President Reagan honoring Weeks and speech</a:t>
            </a:r>
            <a:br>
              <a:rPr lang="en-US" sz="2400" dirty="0">
                <a:solidFill>
                  <a:schemeClr val="tx1"/>
                </a:solidFill>
                <a:latin typeface="+mn-lt"/>
              </a:rPr>
            </a:br>
            <a:r>
              <a:rPr lang="en-US" sz="2400" dirty="0">
                <a:solidFill>
                  <a:srgbClr val="000099"/>
                </a:solidFill>
                <a:hlinkClick r:id="rId3"/>
              </a:rPr>
              <a:t>www.LifeLeadersInstitute.org</a:t>
            </a:r>
            <a:r>
              <a:rPr lang="en-US" sz="2400" dirty="0">
                <a:solidFill>
                  <a:srgbClr val="000099"/>
                </a:solidFill>
              </a:rPr>
              <a:t> </a:t>
            </a:r>
            <a:br>
              <a:rPr lang="en-US" sz="2400" dirty="0">
                <a:solidFill>
                  <a:srgbClr val="000099"/>
                </a:solidFill>
              </a:rPr>
            </a:br>
            <a:r>
              <a:rPr lang="en-US" sz="1800" dirty="0">
                <a:solidFill>
                  <a:schemeClr val="tx1"/>
                </a:solidFill>
                <a:latin typeface="+mn-lt"/>
              </a:rPr>
              <a:t>(see  Programs and Veterans Day Ed) </a:t>
            </a:r>
            <a:br>
              <a:rPr lang="en-US" sz="2400" dirty="0">
                <a:solidFill>
                  <a:srgbClr val="000099"/>
                </a:solidFill>
              </a:rPr>
            </a:br>
            <a:br>
              <a:rPr lang="en-US" sz="2400" dirty="0">
                <a:solidFill>
                  <a:schemeClr val="tx1"/>
                </a:solidFill>
                <a:latin typeface="+mn-lt"/>
              </a:rPr>
            </a:br>
            <a:endParaRPr lang="en-US" sz="1800" dirty="0">
              <a:solidFill>
                <a:schemeClr val="tx1"/>
              </a:solidFill>
              <a:latin typeface="+mn-lt"/>
            </a:endParaRPr>
          </a:p>
        </p:txBody>
      </p:sp>
      <p:pic>
        <p:nvPicPr>
          <p:cNvPr id="8" name="Content Placeholder 7">
            <a:extLst>
              <a:ext uri="{FF2B5EF4-FFF2-40B4-BE49-F238E27FC236}">
                <a16:creationId xmlns:a16="http://schemas.microsoft.com/office/drawing/2014/main" id="{8D77ED1B-E2B7-4890-91A9-74C9C39D7D56}"/>
              </a:ext>
            </a:extLst>
          </p:cNvPr>
          <p:cNvPicPr>
            <a:picLocks noGrp="1" noChangeAspect="1"/>
          </p:cNvPicPr>
          <p:nvPr>
            <p:ph idx="1"/>
          </p:nvPr>
        </p:nvPicPr>
        <p:blipFill>
          <a:blip r:embed="rId4"/>
          <a:stretch>
            <a:fillRect/>
          </a:stretch>
        </p:blipFill>
        <p:spPr>
          <a:xfrm>
            <a:off x="1676401" y="219996"/>
            <a:ext cx="2525315" cy="3200400"/>
          </a:xfrm>
          <a:prstGeom prst="rect">
            <a:avLst/>
          </a:prstGeom>
        </p:spPr>
      </p:pic>
      <p:pic>
        <p:nvPicPr>
          <p:cNvPr id="9" name="Content Placeholder 6" descr="PIA Cover Feb 7 2013 front only.jpg">
            <a:extLst>
              <a:ext uri="{FF2B5EF4-FFF2-40B4-BE49-F238E27FC236}">
                <a16:creationId xmlns:a16="http://schemas.microsoft.com/office/drawing/2014/main" id="{A4BA2256-46C2-4256-A638-32ACEA957353}"/>
              </a:ext>
            </a:extLst>
          </p:cNvPr>
          <p:cNvPicPr>
            <a:picLocks noChangeAspect="1"/>
          </p:cNvPicPr>
          <p:nvPr/>
        </p:nvPicPr>
        <p:blipFill>
          <a:blip r:embed="rId5" cstate="print"/>
          <a:stretch>
            <a:fillRect/>
          </a:stretch>
        </p:blipFill>
        <p:spPr bwMode="auto">
          <a:xfrm>
            <a:off x="4876800" y="228600"/>
            <a:ext cx="2038503" cy="3200400"/>
          </a:xfrm>
          <a:prstGeom prst="rect">
            <a:avLst/>
          </a:prstGeom>
          <a:noFill/>
          <a:ln w="9525">
            <a:noFill/>
            <a:miter lim="800000"/>
            <a:headEnd/>
            <a:tailEnd/>
          </a:ln>
          <a:effectLst/>
        </p:spPr>
      </p:pic>
    </p:spTree>
    <p:extLst>
      <p:ext uri="{BB962C8B-B14F-4D97-AF65-F5344CB8AC3E}">
        <p14:creationId xmlns:p14="http://schemas.microsoft.com/office/powerpoint/2010/main" val="254856103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0"/>
            <a:ext cx="8458200" cy="6858000"/>
          </a:xfrm>
        </p:spPr>
        <p:txBody>
          <a:bodyPr/>
          <a:lstStyle/>
          <a:p>
            <a:pPr marL="236538" indent="-236538" algn="l"/>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r>
              <a:rPr lang="en-US" sz="2400" dirty="0">
                <a:solidFill>
                  <a:schemeClr val="tx1"/>
                </a:solidFill>
              </a:rPr>
              <a:t>We are adding resources you can use for 7 callings:</a:t>
            </a:r>
            <a:br>
              <a:rPr lang="en-US" sz="1800" dirty="0">
                <a:solidFill>
                  <a:schemeClr val="tx1"/>
                </a:solidFill>
              </a:rPr>
            </a:br>
            <a:br>
              <a:rPr lang="en-US" sz="1800" dirty="0">
                <a:solidFill>
                  <a:schemeClr val="tx1"/>
                </a:solidFill>
              </a:rPr>
            </a:br>
            <a:r>
              <a:rPr lang="en-US" sz="2000" dirty="0">
                <a:solidFill>
                  <a:schemeClr val="tx1"/>
                </a:solidFill>
              </a:rPr>
              <a:t>1. Best-Self Leadership</a:t>
            </a:r>
            <a:br>
              <a:rPr lang="en-US" sz="2000" dirty="0">
                <a:solidFill>
                  <a:schemeClr val="tx1"/>
                </a:solidFill>
              </a:rPr>
            </a:br>
            <a:r>
              <a:rPr lang="en-US" sz="2000" dirty="0">
                <a:solidFill>
                  <a:schemeClr val="tx1"/>
                </a:solidFill>
              </a:rPr>
              <a:t>2. Plan for School and Life</a:t>
            </a:r>
            <a:br>
              <a:rPr lang="en-US" sz="2000" dirty="0">
                <a:solidFill>
                  <a:schemeClr val="tx1"/>
                </a:solidFill>
              </a:rPr>
            </a:br>
            <a:r>
              <a:rPr lang="en-US" sz="2000" dirty="0">
                <a:solidFill>
                  <a:schemeClr val="tx1"/>
                </a:solidFill>
              </a:rPr>
              <a:t>3. Master Your Goliaths</a:t>
            </a:r>
            <a:br>
              <a:rPr lang="en-US" sz="2000" dirty="0">
                <a:solidFill>
                  <a:schemeClr val="tx1"/>
                </a:solidFill>
              </a:rPr>
            </a:br>
            <a:r>
              <a:rPr lang="en-US" sz="2000" dirty="0">
                <a:solidFill>
                  <a:schemeClr val="tx1"/>
                </a:solidFill>
              </a:rPr>
              <a:t>4. Patriotism in Action</a:t>
            </a:r>
            <a:br>
              <a:rPr lang="en-US" sz="2000" dirty="0">
                <a:solidFill>
                  <a:schemeClr val="tx1"/>
                </a:solidFill>
              </a:rPr>
            </a:br>
            <a:r>
              <a:rPr lang="en-US" sz="2000" dirty="0">
                <a:solidFill>
                  <a:schemeClr val="tx1"/>
                </a:solidFill>
              </a:rPr>
              <a:t>5. Veterans Day History and Character Education</a:t>
            </a:r>
            <a:br>
              <a:rPr lang="en-US" sz="2000" dirty="0">
                <a:solidFill>
                  <a:schemeClr val="tx1"/>
                </a:solidFill>
              </a:rPr>
            </a:br>
            <a:r>
              <a:rPr lang="en-US" sz="2000" dirty="0">
                <a:solidFill>
                  <a:schemeClr val="tx1"/>
                </a:solidFill>
              </a:rPr>
              <a:t>6. Freedom to Flourish</a:t>
            </a:r>
            <a:br>
              <a:rPr lang="en-US" sz="2000" dirty="0">
                <a:solidFill>
                  <a:schemeClr val="tx1"/>
                </a:solidFill>
              </a:rPr>
            </a:br>
            <a:r>
              <a:rPr lang="en-US" sz="2000" dirty="0">
                <a:solidFill>
                  <a:schemeClr val="tx1"/>
                </a:solidFill>
              </a:rPr>
              <a:t>7. Farm and Ranch for Animals, Plants, People</a:t>
            </a:r>
            <a:br>
              <a:rPr lang="en-US" sz="2400" dirty="0">
                <a:solidFill>
                  <a:srgbClr val="000099"/>
                </a:solidFill>
              </a:rPr>
            </a:br>
            <a:br>
              <a:rPr lang="en-US" sz="2400" dirty="0">
                <a:solidFill>
                  <a:srgbClr val="000099"/>
                </a:solidFill>
              </a:rPr>
            </a:br>
            <a:r>
              <a:rPr lang="en-US" sz="2400" dirty="0">
                <a:solidFill>
                  <a:schemeClr val="tx1"/>
                </a:solidFill>
              </a:rPr>
              <a:t>If you have requests or recommendations: </a:t>
            </a:r>
            <a:r>
              <a:rPr lang="en-US" sz="2400" dirty="0">
                <a:solidFill>
                  <a:schemeClr val="tx1"/>
                </a:solidFill>
                <a:hlinkClick r:id="rId2"/>
              </a:rPr>
              <a:t>David@LifeLeadersInstitute</a:t>
            </a:r>
            <a:r>
              <a:rPr lang="en-US" sz="2400">
                <a:solidFill>
                  <a:schemeClr val="tx1"/>
                </a:solidFill>
                <a:hlinkClick r:id="rId2"/>
              </a:rPr>
              <a:t>.org</a:t>
            </a:r>
            <a:br>
              <a:rPr lang="en-US" sz="2400">
                <a:solidFill>
                  <a:schemeClr val="tx1"/>
                </a:solidFill>
              </a:rPr>
            </a:br>
            <a:r>
              <a:rPr lang="en-US" sz="2400">
                <a:solidFill>
                  <a:schemeClr val="tx1"/>
                </a:solidFill>
              </a:rPr>
              <a:t>205.670.1733 or 205.422.648</a:t>
            </a:r>
            <a:r>
              <a:rPr lang="en-US" sz="2400" dirty="0">
                <a:solidFill>
                  <a:schemeClr val="tx1"/>
                </a:solidFill>
              </a:rPr>
              <a:t>4</a:t>
            </a:r>
            <a:br>
              <a:rPr lang="en-US" sz="2400" dirty="0">
                <a:solidFill>
                  <a:schemeClr val="tx1"/>
                </a:solidFill>
              </a:rPr>
            </a:br>
            <a:endParaRPr lang="en-US" sz="2400" dirty="0">
              <a:solidFill>
                <a:schemeClr val="tx1"/>
              </a:solidFill>
            </a:endParaRPr>
          </a:p>
        </p:txBody>
      </p:sp>
      <p:pic>
        <p:nvPicPr>
          <p:cNvPr id="5" name="Content Placeholder 4">
            <a:extLst>
              <a:ext uri="{FF2B5EF4-FFF2-40B4-BE49-F238E27FC236}">
                <a16:creationId xmlns:a16="http://schemas.microsoft.com/office/drawing/2014/main" id="{B219E6A8-CEFE-487D-A099-90174D756B6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24335" cy="1745120"/>
          </a:xfrm>
        </p:spPr>
      </p:pic>
    </p:spTree>
    <p:extLst>
      <p:ext uri="{BB962C8B-B14F-4D97-AF65-F5344CB8AC3E}">
        <p14:creationId xmlns:p14="http://schemas.microsoft.com/office/powerpoint/2010/main" val="316610880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0EBDC8-DE92-4331-91F9-59A9A129D909}"/>
              </a:ext>
            </a:extLst>
          </p:cNvPr>
          <p:cNvSpPr>
            <a:spLocks noGrp="1"/>
          </p:cNvSpPr>
          <p:nvPr>
            <p:ph idx="1"/>
          </p:nvPr>
        </p:nvSpPr>
        <p:spPr>
          <a:xfrm>
            <a:off x="457199" y="2057400"/>
            <a:ext cx="8434945" cy="4191000"/>
          </a:xfrm>
        </p:spPr>
        <p:txBody>
          <a:bodyPr/>
          <a:lstStyle/>
          <a:p>
            <a:pPr marL="514350" indent="-514350">
              <a:buFont typeface="+mj-lt"/>
              <a:buAutoNum type="arabicPeriod" startAt="6"/>
            </a:pPr>
            <a:r>
              <a:rPr lang="en-US" dirty="0"/>
              <a:t>Freedom</a:t>
            </a:r>
          </a:p>
          <a:p>
            <a:pPr marL="514350" indent="-514350">
              <a:buFont typeface="+mj-lt"/>
              <a:buAutoNum type="arabicPeriod" startAt="6"/>
            </a:pPr>
            <a:r>
              <a:rPr lang="en-US" dirty="0"/>
              <a:t>Peace</a:t>
            </a:r>
          </a:p>
          <a:p>
            <a:pPr marL="514350" indent="-514350">
              <a:buFont typeface="+mj-lt"/>
              <a:buAutoNum type="arabicPeriod" startAt="6"/>
            </a:pPr>
            <a:r>
              <a:rPr lang="en-US" dirty="0"/>
              <a:t>Honor</a:t>
            </a:r>
          </a:p>
          <a:p>
            <a:pPr marL="514350" indent="-514350">
              <a:buFont typeface="+mj-lt"/>
              <a:buAutoNum type="arabicPeriod" startAt="6"/>
            </a:pPr>
            <a:r>
              <a:rPr lang="en-US" dirty="0"/>
              <a:t>Trust</a:t>
            </a:r>
          </a:p>
          <a:p>
            <a:pPr marL="514350" indent="-514350">
              <a:buFont typeface="+mj-lt"/>
              <a:buAutoNum type="arabicPeriod" startAt="6"/>
            </a:pPr>
            <a:r>
              <a:rPr lang="en-US" dirty="0"/>
              <a:t>Leadership</a:t>
            </a:r>
          </a:p>
          <a:p>
            <a:pPr marL="514350" indent="-514350">
              <a:buFont typeface="+mj-lt"/>
              <a:buAutoNum type="arabicPeriod" startAt="6"/>
            </a:pPr>
            <a:endParaRPr lang="en-US" dirty="0"/>
          </a:p>
          <a:p>
            <a:pPr marL="0" indent="0" algn="r">
              <a:buNone/>
            </a:pPr>
            <a:endParaRPr lang="en-US" sz="2000" dirty="0"/>
          </a:p>
          <a:p>
            <a:pPr marL="0" indent="0" algn="r">
              <a:buNone/>
            </a:pPr>
            <a:r>
              <a:rPr lang="en-US" sz="2000" dirty="0"/>
              <a:t>Source: Patriotism in Action </a:t>
            </a:r>
          </a:p>
          <a:p>
            <a:pPr marL="514350" indent="-514350">
              <a:buFont typeface="+mj-lt"/>
              <a:buAutoNum type="arabicPeriod"/>
            </a:pPr>
            <a:endParaRPr lang="en-US" dirty="0"/>
          </a:p>
        </p:txBody>
      </p:sp>
      <p:sp>
        <p:nvSpPr>
          <p:cNvPr id="3" name="Title 2">
            <a:extLst>
              <a:ext uri="{FF2B5EF4-FFF2-40B4-BE49-F238E27FC236}">
                <a16:creationId xmlns:a16="http://schemas.microsoft.com/office/drawing/2014/main" id="{099388E7-910D-49F2-AE85-D47106B5DFBF}"/>
              </a:ext>
            </a:extLst>
          </p:cNvPr>
          <p:cNvSpPr>
            <a:spLocks noGrp="1"/>
          </p:cNvSpPr>
          <p:nvPr>
            <p:ph type="title"/>
          </p:nvPr>
        </p:nvSpPr>
        <p:spPr>
          <a:xfrm>
            <a:off x="0" y="533400"/>
            <a:ext cx="9144000" cy="1143000"/>
          </a:xfrm>
        </p:spPr>
        <p:txBody>
          <a:bodyPr/>
          <a:lstStyle/>
          <a:p>
            <a:r>
              <a:rPr lang="en-US" dirty="0"/>
              <a:t>5 more Character Traits &amp; Values</a:t>
            </a:r>
            <a:br>
              <a:rPr lang="en-US" dirty="0"/>
            </a:br>
            <a:r>
              <a:rPr lang="en-US" sz="2800" dirty="0"/>
              <a:t>illuminated by history of Veterans Day &amp; Rights</a:t>
            </a:r>
            <a:br>
              <a:rPr lang="en-US" sz="2800" dirty="0"/>
            </a:br>
            <a:r>
              <a:rPr lang="en-US" sz="2400" dirty="0"/>
              <a:t>Recommended by Life Leaders for Students &amp; State Branding</a:t>
            </a:r>
            <a:endParaRPr lang="en-US" dirty="0"/>
          </a:p>
        </p:txBody>
      </p:sp>
      <p:sp>
        <p:nvSpPr>
          <p:cNvPr id="4" name="Footer Placeholder 3">
            <a:extLst>
              <a:ext uri="{FF2B5EF4-FFF2-40B4-BE49-F238E27FC236}">
                <a16:creationId xmlns:a16="http://schemas.microsoft.com/office/drawing/2014/main" id="{D2A0F668-4020-4883-8BD0-76A87A0925C0}"/>
              </a:ext>
            </a:extLst>
          </p:cNvPr>
          <p:cNvSpPr>
            <a:spLocks noGrp="1"/>
          </p:cNvSpPr>
          <p:nvPr>
            <p:ph type="ftr" sz="quarter" idx="12"/>
          </p:nvPr>
        </p:nvSpPr>
        <p:spPr/>
        <p:txBody>
          <a:bodyPr/>
          <a:lstStyle/>
          <a:p>
            <a:r>
              <a:rPr lang="en-US" dirty="0"/>
              <a:t>LifeLeadersInstitute.org</a:t>
            </a:r>
          </a:p>
        </p:txBody>
      </p:sp>
      <p:pic>
        <p:nvPicPr>
          <p:cNvPr id="5" name="Content Placeholder 6" descr="PIA Cover Feb 7 2013 front only.jpg">
            <a:extLst>
              <a:ext uri="{FF2B5EF4-FFF2-40B4-BE49-F238E27FC236}">
                <a16:creationId xmlns:a16="http://schemas.microsoft.com/office/drawing/2014/main" id="{83FF49DE-ED84-4656-8816-E01C4756C4ED}"/>
              </a:ext>
            </a:extLst>
          </p:cNvPr>
          <p:cNvPicPr>
            <a:picLocks noChangeAspect="1"/>
          </p:cNvPicPr>
          <p:nvPr/>
        </p:nvPicPr>
        <p:blipFill>
          <a:blip r:embed="rId2" cstate="print"/>
          <a:stretch>
            <a:fillRect/>
          </a:stretch>
        </p:blipFill>
        <p:spPr bwMode="auto">
          <a:xfrm>
            <a:off x="6324600" y="2075681"/>
            <a:ext cx="2415145" cy="3791719"/>
          </a:xfrm>
          <a:prstGeom prst="rect">
            <a:avLst/>
          </a:prstGeom>
          <a:noFill/>
          <a:ln w="9525">
            <a:noFill/>
            <a:miter lim="800000"/>
            <a:headEnd/>
            <a:tailEnd/>
          </a:ln>
          <a:effectLst/>
        </p:spPr>
      </p:pic>
    </p:spTree>
    <p:extLst>
      <p:ext uri="{BB962C8B-B14F-4D97-AF65-F5344CB8AC3E}">
        <p14:creationId xmlns:p14="http://schemas.microsoft.com/office/powerpoint/2010/main" val="1873391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3999"/>
            <a:ext cx="8839200" cy="4721225"/>
          </a:xfrm>
        </p:spPr>
        <p:txBody>
          <a:bodyPr/>
          <a:lstStyle/>
          <a:p>
            <a:pPr>
              <a:buFont typeface="+mj-lt"/>
              <a:buAutoNum type="arabicPeriod"/>
            </a:pPr>
            <a:r>
              <a:rPr lang="en-US" sz="1900" b="1" u="sng" dirty="0"/>
              <a:t>1945</a:t>
            </a:r>
            <a:r>
              <a:rPr lang="en-US" sz="1900" b="1" dirty="0"/>
              <a:t>: </a:t>
            </a:r>
            <a:r>
              <a:rPr lang="en-US" sz="1900" dirty="0"/>
              <a:t>WWII ended. As November 11 approached, Raymond Weeks and others thought the USA should honor veterans of ALL wars (not just WWI).</a:t>
            </a:r>
            <a:endParaRPr lang="en-US" sz="1900" b="1" dirty="0"/>
          </a:p>
          <a:p>
            <a:pPr>
              <a:buFont typeface="+mj-lt"/>
              <a:buAutoNum type="arabicPeriod"/>
            </a:pPr>
            <a:r>
              <a:rPr lang="en-US" sz="1900" b="1" u="sng" dirty="0"/>
              <a:t>1946</a:t>
            </a:r>
            <a:r>
              <a:rPr lang="en-US" sz="1900" b="1" dirty="0"/>
              <a:t>: </a:t>
            </a:r>
            <a:r>
              <a:rPr lang="en-US" sz="1900" dirty="0"/>
              <a:t>Raymond Weeks of Alabama took action--planned the celebration, led a delegation to the Pentagon, and gained support from General Dwight Eisenhower for “National Veterans Day 1947” to launch the next Nov. 11.</a:t>
            </a:r>
            <a:endParaRPr lang="en-US" sz="1900" b="1" dirty="0"/>
          </a:p>
          <a:p>
            <a:pPr>
              <a:buFont typeface="+mj-lt"/>
              <a:buAutoNum type="arabicPeriod"/>
            </a:pPr>
            <a:r>
              <a:rPr lang="en-US" sz="1900" b="1" u="sng" dirty="0"/>
              <a:t>1947</a:t>
            </a:r>
            <a:r>
              <a:rPr lang="en-US" sz="1900" b="1" dirty="0"/>
              <a:t>: </a:t>
            </a:r>
            <a:r>
              <a:rPr lang="en-US" sz="1900" dirty="0"/>
              <a:t>Birmingham hosted the first Veterans Day with the World Peace Dinner (WWII Hero Gen. Omar Bradley speaking), Memorial Service, Parade….</a:t>
            </a:r>
            <a:endParaRPr lang="en-US" sz="1900" b="1" dirty="0"/>
          </a:p>
          <a:p>
            <a:pPr>
              <a:buFont typeface="+mj-lt"/>
              <a:buAutoNum type="arabicPeriod"/>
            </a:pPr>
            <a:r>
              <a:rPr lang="en-US" sz="1900" b="1" u="sng" dirty="0"/>
              <a:t>1954</a:t>
            </a:r>
            <a:r>
              <a:rPr lang="en-US" sz="1900" b="1" dirty="0"/>
              <a:t>: </a:t>
            </a:r>
            <a:r>
              <a:rPr lang="en-US" sz="1900" dirty="0"/>
              <a:t>Birmingham created and presented the National Veteran Award.</a:t>
            </a:r>
            <a:endParaRPr lang="en-US" sz="1900" b="1" dirty="0"/>
          </a:p>
          <a:p>
            <a:pPr>
              <a:buFont typeface="+mj-lt"/>
              <a:buAutoNum type="arabicPeriod"/>
            </a:pPr>
            <a:r>
              <a:rPr lang="en-US" sz="1900" b="1" u="sng" dirty="0"/>
              <a:t>1982</a:t>
            </a:r>
            <a:r>
              <a:rPr lang="en-US" sz="1900" b="1" dirty="0"/>
              <a:t>: </a:t>
            </a:r>
            <a:r>
              <a:rPr lang="en-US" sz="1900" dirty="0"/>
              <a:t>Pres. Reagan presented “Raymond Weeks of Birmingham” the Presidential Citizens Medal on national TV as the “driving force” ….</a:t>
            </a:r>
            <a:endParaRPr lang="en-US" sz="1900" b="1" dirty="0"/>
          </a:p>
          <a:p>
            <a:pPr>
              <a:buFont typeface="+mj-lt"/>
              <a:buAutoNum type="arabicPeriod"/>
            </a:pPr>
            <a:r>
              <a:rPr lang="en-US" sz="1900" b="1" u="sng" dirty="0"/>
              <a:t>2006</a:t>
            </a:r>
            <a:r>
              <a:rPr lang="en-US" sz="1900" b="1" dirty="0"/>
              <a:t>: Events added </a:t>
            </a:r>
            <a:r>
              <a:rPr lang="en-US" sz="1900" i="1" dirty="0"/>
              <a:t>Tribute to the Founder of Veterans Day</a:t>
            </a:r>
            <a:r>
              <a:rPr lang="en-US" sz="1900" dirty="0"/>
              <a:t> by Patriotism in Action at the Weeks Monument placed in Linn Park by “a grateful nation.”</a:t>
            </a:r>
            <a:endParaRPr lang="en-US" sz="1900" b="1" dirty="0"/>
          </a:p>
          <a:p>
            <a:pPr>
              <a:buFont typeface="+mj-lt"/>
              <a:buAutoNum type="arabicPeriod"/>
            </a:pPr>
            <a:r>
              <a:rPr lang="en-US" sz="1900" b="1" u="sng" dirty="0"/>
              <a:t>2012</a:t>
            </a:r>
            <a:r>
              <a:rPr lang="en-US" sz="1900" b="1" dirty="0"/>
              <a:t>: </a:t>
            </a:r>
            <a:r>
              <a:rPr lang="en-US" sz="1900" dirty="0"/>
              <a:t>U.S. Senate affirmed Weeks-Birmingham-Alabama for starting Veterans Day in a resolution proposed by Patriotism in Action of Life Leaders.</a:t>
            </a:r>
          </a:p>
        </p:txBody>
      </p:sp>
      <p:sp>
        <p:nvSpPr>
          <p:cNvPr id="3" name="Title 2"/>
          <p:cNvSpPr>
            <a:spLocks noGrp="1"/>
          </p:cNvSpPr>
          <p:nvPr>
            <p:ph type="title"/>
          </p:nvPr>
        </p:nvSpPr>
        <p:spPr>
          <a:xfrm>
            <a:off x="0" y="0"/>
            <a:ext cx="9144000" cy="1417638"/>
          </a:xfrm>
        </p:spPr>
        <p:txBody>
          <a:bodyPr/>
          <a:lstStyle/>
          <a:p>
            <a:r>
              <a:rPr lang="en-US" sz="3700" dirty="0">
                <a:solidFill>
                  <a:schemeClr val="tx1"/>
                </a:solidFill>
              </a:rPr>
              <a:t>Veterans Day National Movement Started in Alabama—7 Historical Events</a:t>
            </a:r>
          </a:p>
        </p:txBody>
      </p:sp>
      <p:sp>
        <p:nvSpPr>
          <p:cNvPr id="4" name="Footer Placeholder 3"/>
          <p:cNvSpPr>
            <a:spLocks noGrp="1"/>
          </p:cNvSpPr>
          <p:nvPr>
            <p:ph type="ftr" sz="quarter" idx="12"/>
          </p:nvPr>
        </p:nvSpPr>
        <p:spPr>
          <a:xfrm>
            <a:off x="685800" y="6245225"/>
            <a:ext cx="8001000" cy="476250"/>
          </a:xfrm>
        </p:spPr>
        <p:txBody>
          <a:bodyPr/>
          <a:lstStyle/>
          <a:p>
            <a:r>
              <a:rPr lang="en-US" dirty="0"/>
              <a:t>PatriotismInAction.us / LifeLeadersInstitute.org (Veterans Day Education)</a:t>
            </a:r>
          </a:p>
        </p:txBody>
      </p:sp>
    </p:spTree>
    <p:extLst>
      <p:ext uri="{BB962C8B-B14F-4D97-AF65-F5344CB8AC3E}">
        <p14:creationId xmlns:p14="http://schemas.microsoft.com/office/powerpoint/2010/main" val="3757706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age017.jpg"/>
          <p:cNvPicPr>
            <a:picLocks noGrp="1" noChangeAspect="1"/>
          </p:cNvPicPr>
          <p:nvPr>
            <p:ph idx="1"/>
          </p:nvPr>
        </p:nvPicPr>
        <p:blipFill>
          <a:blip r:embed="rId2" cstate="print"/>
          <a:stretch>
            <a:fillRect/>
          </a:stretch>
        </p:blipFill>
        <p:spPr>
          <a:xfrm>
            <a:off x="1409700" y="1066801"/>
            <a:ext cx="5753100" cy="4449400"/>
          </a:xfrm>
        </p:spPr>
      </p:pic>
      <p:sp>
        <p:nvSpPr>
          <p:cNvPr id="3" name="Title 2"/>
          <p:cNvSpPr>
            <a:spLocks noGrp="1"/>
          </p:cNvSpPr>
          <p:nvPr>
            <p:ph type="title"/>
          </p:nvPr>
        </p:nvSpPr>
        <p:spPr>
          <a:xfrm>
            <a:off x="0" y="22746"/>
            <a:ext cx="9144000" cy="6835254"/>
          </a:xfrm>
        </p:spPr>
        <p:txBody>
          <a:bodyPr/>
          <a:lstStyle/>
          <a:p>
            <a:r>
              <a:rPr lang="en-US" sz="2800" dirty="0">
                <a:solidFill>
                  <a:schemeClr val="tx1"/>
                </a:solidFill>
              </a:rPr>
              <a:t>Raymond Weeks of Birmingham, Alabama gained support from General Eisenhower Nov. 11, 1946 </a:t>
            </a:r>
            <a:br>
              <a:rPr lang="en-US" sz="2800" dirty="0">
                <a:solidFill>
                  <a:schemeClr val="tx1"/>
                </a:solidFill>
              </a:rPr>
            </a:br>
            <a:br>
              <a:rPr lang="en-US" sz="2800" dirty="0">
                <a:solidFill>
                  <a:schemeClr val="tx1"/>
                </a:solidFill>
              </a:rPr>
            </a:br>
            <a:br>
              <a:rPr lang="en-US" sz="2800" dirty="0">
                <a:solidFill>
                  <a:schemeClr val="tx1"/>
                </a:solidFill>
              </a:rPr>
            </a:br>
            <a:br>
              <a:rPr lang="en-US" sz="2800" dirty="0">
                <a:solidFill>
                  <a:schemeClr val="tx1"/>
                </a:solidFill>
              </a:rPr>
            </a:br>
            <a:br>
              <a:rPr lang="en-US" sz="2800" dirty="0">
                <a:solidFill>
                  <a:schemeClr val="tx1"/>
                </a:solidFill>
              </a:rPr>
            </a:br>
            <a:br>
              <a:rPr lang="en-US" sz="2800" dirty="0">
                <a:solidFill>
                  <a:schemeClr val="tx1"/>
                </a:solidFill>
              </a:rPr>
            </a:br>
            <a:br>
              <a:rPr lang="en-US" sz="2800" dirty="0">
                <a:solidFill>
                  <a:schemeClr val="tx1"/>
                </a:solidFill>
              </a:rPr>
            </a:br>
            <a:br>
              <a:rPr lang="en-US" sz="2800" dirty="0">
                <a:solidFill>
                  <a:schemeClr val="tx1"/>
                </a:solidFill>
              </a:rPr>
            </a:br>
            <a:br>
              <a:rPr lang="en-US" sz="2800" dirty="0">
                <a:solidFill>
                  <a:schemeClr val="tx1"/>
                </a:solidFill>
              </a:rPr>
            </a:br>
            <a:br>
              <a:rPr lang="en-US" sz="2800" dirty="0">
                <a:solidFill>
                  <a:schemeClr val="tx1"/>
                </a:solidFill>
              </a:rPr>
            </a:br>
            <a:br>
              <a:rPr lang="en-US" sz="2800" dirty="0">
                <a:solidFill>
                  <a:schemeClr val="tx1"/>
                </a:solidFill>
              </a:rPr>
            </a:br>
            <a:br>
              <a:rPr lang="en-US" sz="2800" dirty="0">
                <a:solidFill>
                  <a:schemeClr val="tx1"/>
                </a:solidFill>
              </a:rPr>
            </a:br>
            <a:r>
              <a:rPr lang="en-US" sz="2400" dirty="0">
                <a:solidFill>
                  <a:schemeClr val="tx1"/>
                </a:solidFill>
              </a:rPr>
              <a:t>The draft program Weeks presented November 11, 1946: </a:t>
            </a:r>
            <a:br>
              <a:rPr lang="en-US" sz="2800" dirty="0">
                <a:solidFill>
                  <a:schemeClr val="tx1"/>
                </a:solidFill>
              </a:rPr>
            </a:br>
            <a:r>
              <a:rPr lang="en-US" sz="2800" dirty="0">
                <a:solidFill>
                  <a:schemeClr val="tx1"/>
                </a:solidFill>
              </a:rPr>
              <a:t>“National Veterans Day 1947” </a:t>
            </a:r>
            <a:br>
              <a:rPr lang="en-US" sz="2800" dirty="0">
                <a:solidFill>
                  <a:schemeClr val="tx1"/>
                </a:solidFill>
              </a:rPr>
            </a:br>
            <a:endParaRPr lang="en-US" sz="2400" dirty="0">
              <a:solidFill>
                <a:schemeClr val="tx1"/>
              </a:solidFill>
            </a:endParaRPr>
          </a:p>
        </p:txBody>
      </p:sp>
      <p:sp>
        <p:nvSpPr>
          <p:cNvPr id="4" name="Footer Placeholder 3"/>
          <p:cNvSpPr>
            <a:spLocks noGrp="1"/>
          </p:cNvSpPr>
          <p:nvPr>
            <p:ph type="ftr" sz="quarter" idx="12"/>
          </p:nvPr>
        </p:nvSpPr>
        <p:spPr>
          <a:xfrm>
            <a:off x="533400" y="6245225"/>
            <a:ext cx="8077200" cy="476250"/>
          </a:xfrm>
        </p:spPr>
        <p:txBody>
          <a:bodyPr/>
          <a:lstStyle/>
          <a:p>
            <a:r>
              <a:rPr lang="en-US" dirty="0"/>
              <a:t>PatriotismInAction.us / LifeLeadersInstitute.org (see Veterans Day Founding Education)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2012 0216 007.JPG"/>
          <p:cNvPicPr>
            <a:picLocks noGrp="1" noChangeAspect="1"/>
          </p:cNvPicPr>
          <p:nvPr>
            <p:ph idx="1"/>
          </p:nvPr>
        </p:nvPicPr>
        <p:blipFill>
          <a:blip r:embed="rId2" cstate="print"/>
          <a:stretch>
            <a:fillRect/>
          </a:stretch>
        </p:blipFill>
        <p:spPr>
          <a:xfrm>
            <a:off x="2929098" y="838201"/>
            <a:ext cx="6062502" cy="5715000"/>
          </a:xfrm>
        </p:spPr>
      </p:pic>
      <p:sp>
        <p:nvSpPr>
          <p:cNvPr id="3" name="Title 2"/>
          <p:cNvSpPr>
            <a:spLocks noGrp="1"/>
          </p:cNvSpPr>
          <p:nvPr>
            <p:ph type="title"/>
          </p:nvPr>
        </p:nvSpPr>
        <p:spPr>
          <a:xfrm>
            <a:off x="0" y="0"/>
            <a:ext cx="9144000" cy="1143000"/>
          </a:xfrm>
        </p:spPr>
        <p:txBody>
          <a:bodyPr/>
          <a:lstStyle/>
          <a:p>
            <a:r>
              <a:rPr lang="en-US" sz="3600" dirty="0"/>
              <a:t>Telegram from GEN Eisenhower 11-11-47</a:t>
            </a:r>
          </a:p>
        </p:txBody>
      </p:sp>
      <p:sp>
        <p:nvSpPr>
          <p:cNvPr id="4" name="Footer Placeholder 3"/>
          <p:cNvSpPr>
            <a:spLocks noGrp="1"/>
          </p:cNvSpPr>
          <p:nvPr>
            <p:ph type="ftr" sz="quarter" idx="12"/>
          </p:nvPr>
        </p:nvSpPr>
        <p:spPr>
          <a:xfrm>
            <a:off x="3124200" y="6324599"/>
            <a:ext cx="2895600" cy="396875"/>
          </a:xfrm>
        </p:spPr>
        <p:txBody>
          <a:bodyPr/>
          <a:lstStyle/>
          <a:p>
            <a:r>
              <a:rPr lang="en-US" dirty="0"/>
              <a:t>PatriotismInAction.us</a:t>
            </a:r>
          </a:p>
        </p:txBody>
      </p:sp>
      <p:sp>
        <p:nvSpPr>
          <p:cNvPr id="40962" name="Rectangle 2"/>
          <p:cNvSpPr>
            <a:spLocks noChangeArrowheads="1"/>
          </p:cNvSpPr>
          <p:nvPr/>
        </p:nvSpPr>
        <p:spPr bwMode="auto">
          <a:xfrm>
            <a:off x="76200" y="920889"/>
            <a:ext cx="28194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Palatino Linotype" pitchFamily="18" charset="0"/>
                <a:ea typeface="Times New Roman" pitchFamily="18" charset="0"/>
                <a:cs typeface="Arial" pitchFamily="34" charset="0"/>
              </a:rPr>
              <a:t>Highlights:</a:t>
            </a:r>
            <a:endParaRPr kumimoji="0" lang="en-US"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dirty="0">
              <a:ln>
                <a:noFill/>
              </a:ln>
              <a:solidFill>
                <a:schemeClr val="tx1"/>
              </a:solidFill>
              <a:effectLst/>
              <a:latin typeface="Palatino Linotype"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Palatino Linotype" pitchFamily="18" charset="0"/>
                <a:ea typeface="Times New Roman" pitchFamily="18" charset="0"/>
                <a:cs typeface="Arial" pitchFamily="34" charset="0"/>
              </a:rPr>
              <a:t>Your World Peace Dinner demonstrates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dirty="0">
              <a:ln>
                <a:noFill/>
              </a:ln>
              <a:solidFill>
                <a:schemeClr val="tx1"/>
              </a:solidFill>
              <a:effectLst/>
              <a:latin typeface="Palatino Linotype"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Palatino Linotype" pitchFamily="18" charset="0"/>
                <a:ea typeface="Times New Roman" pitchFamily="18" charset="0"/>
                <a:cs typeface="Arial" pitchFamily="34" charset="0"/>
              </a:rPr>
              <a:t>peace is something to be secured and perpetuated by thought and work and sacrifice.…</a:t>
            </a:r>
          </a:p>
          <a:p>
            <a:pPr marL="0" marR="0" lvl="0" indent="0" algn="l" defTabSz="914400" rtl="0" eaLnBrk="0" fontAlgn="base" latinLnBrk="0" hangingPunct="0">
              <a:lnSpc>
                <a:spcPct val="100000"/>
              </a:lnSpc>
              <a:spcBef>
                <a:spcPct val="0"/>
              </a:spcBef>
              <a:spcAft>
                <a:spcPct val="0"/>
              </a:spcAft>
              <a:buClrTx/>
              <a:buSzTx/>
              <a:buFontTx/>
              <a:buNone/>
              <a:tabLst/>
            </a:pPr>
            <a:endParaRPr lang="en-US" sz="2000" i="1" dirty="0">
              <a:latin typeface="Palatino Linotype"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Palatino Linotype" pitchFamily="18" charset="0"/>
                <a:ea typeface="Times New Roman" pitchFamily="18" charset="0"/>
                <a:cs typeface="Arial" pitchFamily="34" charset="0"/>
              </a:rPr>
              <a:t>I wish you every success in your purpose of arousing all American citizens…to achieve the greatest of all goals… enduring peace.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dirty="0">
              <a:ln>
                <a:noFill/>
              </a:ln>
              <a:solidFill>
                <a:schemeClr val="tx1"/>
              </a:solidFill>
              <a:effectLst/>
              <a:latin typeface="Palatino Linotype"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a:latin typeface="Palatino Linotype" pitchFamily="18" charset="0"/>
                <a:cs typeface="Arial" pitchFamily="34" charset="0"/>
              </a:rPr>
              <a:t>Dwight D. Eisenhower</a:t>
            </a:r>
            <a:endParaRPr kumimoji="0" lang="en-US" sz="3600" b="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IMG1197.JPG"/>
          <p:cNvPicPr>
            <a:picLocks noGrp="1" noChangeAspect="1"/>
          </p:cNvPicPr>
          <p:nvPr>
            <p:ph idx="1"/>
          </p:nvPr>
        </p:nvPicPr>
        <p:blipFill>
          <a:blip r:embed="rId2" cstate="print"/>
          <a:stretch>
            <a:fillRect/>
          </a:stretch>
        </p:blipFill>
        <p:spPr>
          <a:xfrm>
            <a:off x="141399" y="76200"/>
            <a:ext cx="5040201" cy="6400800"/>
          </a:xfrm>
        </p:spPr>
      </p:pic>
      <p:sp>
        <p:nvSpPr>
          <p:cNvPr id="4" name="Footer Placeholder 3"/>
          <p:cNvSpPr>
            <a:spLocks noGrp="1"/>
          </p:cNvSpPr>
          <p:nvPr>
            <p:ph type="ftr" sz="quarter" idx="12"/>
          </p:nvPr>
        </p:nvSpPr>
        <p:spPr>
          <a:xfrm>
            <a:off x="228600" y="6477001"/>
            <a:ext cx="4724400" cy="320420"/>
          </a:xfrm>
        </p:spPr>
        <p:txBody>
          <a:bodyPr/>
          <a:lstStyle/>
          <a:p>
            <a:r>
              <a:rPr lang="en-US" sz="1200" dirty="0">
                <a:solidFill>
                  <a:schemeClr val="bg2"/>
                </a:solidFill>
              </a:rPr>
              <a:t>LifeLeadersInstitute.org / Veterans Day Founding Education</a:t>
            </a:r>
          </a:p>
        </p:txBody>
      </p:sp>
      <p:sp>
        <p:nvSpPr>
          <p:cNvPr id="6" name="TextBox 5"/>
          <p:cNvSpPr txBox="1"/>
          <p:nvPr/>
        </p:nvSpPr>
        <p:spPr>
          <a:xfrm>
            <a:off x="5257800" y="228600"/>
            <a:ext cx="3886200" cy="6001643"/>
          </a:xfrm>
          <a:prstGeom prst="rect">
            <a:avLst/>
          </a:prstGeom>
          <a:noFill/>
        </p:spPr>
        <p:txBody>
          <a:bodyPr wrap="square" rtlCol="0">
            <a:spAutoFit/>
          </a:bodyPr>
          <a:lstStyle/>
          <a:p>
            <a:pPr algn="ctr"/>
            <a:endParaRPr lang="en-US" sz="2400" dirty="0"/>
          </a:p>
          <a:p>
            <a:pPr algn="ctr"/>
            <a:endParaRPr lang="en-US" sz="2400" dirty="0"/>
          </a:p>
          <a:p>
            <a:pPr algn="ctr"/>
            <a:r>
              <a:rPr lang="en-US" sz="2400" dirty="0"/>
              <a:t>1947: “Uncle Sam” at the first National Veterans Day parade in Birmingham</a:t>
            </a:r>
          </a:p>
          <a:p>
            <a:endParaRPr lang="en-US" sz="2400" dirty="0"/>
          </a:p>
          <a:p>
            <a:endParaRPr lang="en-US" sz="2400" dirty="0"/>
          </a:p>
          <a:p>
            <a:r>
              <a:rPr lang="en-US" sz="2100" dirty="0"/>
              <a:t>United Nations (UN) flags were carried by native sons of UN countries or Boy Scouts.</a:t>
            </a:r>
          </a:p>
          <a:p>
            <a:endParaRPr lang="en-US" sz="2400" dirty="0"/>
          </a:p>
          <a:p>
            <a:r>
              <a:rPr lang="en-US" sz="2100" dirty="0"/>
              <a:t>World Peace Dinner speaker: Gen. Omar Bradley, invited by Gen. Eisenhower.</a:t>
            </a:r>
          </a:p>
          <a:p>
            <a:endParaRPr lang="en-US" sz="2400" dirty="0"/>
          </a:p>
          <a:p>
            <a:r>
              <a:rPr lang="en-US" sz="2100" dirty="0"/>
              <a:t>National support from military and media.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155990"/>
            <a:ext cx="8686800" cy="4068763"/>
          </a:xfrm>
        </p:spPr>
        <p:txBody>
          <a:bodyPr/>
          <a:lstStyle/>
          <a:p>
            <a:pPr algn="ctr">
              <a:buNone/>
            </a:pPr>
            <a:r>
              <a:rPr lang="en-US" dirty="0">
                <a:solidFill>
                  <a:schemeClr val="tx1"/>
                </a:solidFill>
              </a:rPr>
              <a:t>Character trait: “Perseverance”</a:t>
            </a:r>
            <a:endParaRPr lang="en-US" sz="1600" dirty="0">
              <a:solidFill>
                <a:schemeClr val="tx1"/>
              </a:solidFill>
            </a:endParaRPr>
          </a:p>
          <a:p>
            <a:pPr algn="ctr">
              <a:buNone/>
            </a:pPr>
            <a:r>
              <a:rPr lang="en-US" sz="1600" dirty="0"/>
              <a:t>   </a:t>
            </a:r>
          </a:p>
          <a:p>
            <a:pPr marL="0" indent="0" defTabSz="114300">
              <a:buNone/>
            </a:pPr>
            <a:r>
              <a:rPr lang="en-US" dirty="0"/>
              <a:t>President Eisenhower signed into law in 1954 the Act proclaiming November 11 as Veterans Day </a:t>
            </a:r>
            <a:r>
              <a:rPr lang="en-US" sz="2000" dirty="0"/>
              <a:t>(Public Law 83-380 signed June 1).</a:t>
            </a:r>
            <a:endParaRPr lang="en-US" sz="1050" dirty="0"/>
          </a:p>
          <a:p>
            <a:pPr marL="0" indent="0" defTabSz="114300">
              <a:buNone/>
            </a:pPr>
            <a:endParaRPr lang="en-US" sz="1050" dirty="0"/>
          </a:p>
          <a:p>
            <a:pPr marL="0" indent="0">
              <a:buNone/>
            </a:pPr>
            <a:r>
              <a:rPr lang="en-US" sz="2800" dirty="0"/>
              <a:t>That year, National Veterans Day in Birmingham created the National Veteran Award and Banquet and moved the World Peace Dinner to a luncheon.</a:t>
            </a:r>
          </a:p>
        </p:txBody>
      </p:sp>
      <p:sp>
        <p:nvSpPr>
          <p:cNvPr id="3" name="Title 2"/>
          <p:cNvSpPr>
            <a:spLocks noGrp="1"/>
          </p:cNvSpPr>
          <p:nvPr>
            <p:ph type="title"/>
          </p:nvPr>
        </p:nvSpPr>
        <p:spPr>
          <a:xfrm>
            <a:off x="457200" y="274638"/>
            <a:ext cx="8229600" cy="1630362"/>
          </a:xfrm>
        </p:spPr>
        <p:txBody>
          <a:bodyPr/>
          <a:lstStyle/>
          <a:p>
            <a:r>
              <a:rPr lang="en-US" sz="3600" dirty="0">
                <a:solidFill>
                  <a:schemeClr val="tx1"/>
                </a:solidFill>
              </a:rPr>
              <a:t>Weeks Persevered 1945-54 (9 Years)  until Veterans Day was federal law</a:t>
            </a:r>
          </a:p>
        </p:txBody>
      </p:sp>
      <p:sp>
        <p:nvSpPr>
          <p:cNvPr id="4" name="Footer Placeholder 3"/>
          <p:cNvSpPr>
            <a:spLocks noGrp="1"/>
          </p:cNvSpPr>
          <p:nvPr>
            <p:ph type="ftr" sz="quarter" idx="12"/>
          </p:nvPr>
        </p:nvSpPr>
        <p:spPr>
          <a:xfrm>
            <a:off x="762000" y="6245225"/>
            <a:ext cx="7924800" cy="476250"/>
          </a:xfrm>
        </p:spPr>
        <p:txBody>
          <a:bodyPr/>
          <a:lstStyle/>
          <a:p>
            <a:r>
              <a:rPr lang="en-US" dirty="0"/>
              <a:t>LifeLeadersInstitute.org / Veterans Day Education / PatriotismInAction.us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8" name="Rectangle 8"/>
          <p:cNvSpPr>
            <a:spLocks noGrp="1" noChangeArrowheads="1"/>
          </p:cNvSpPr>
          <p:nvPr>
            <p:ph type="title"/>
          </p:nvPr>
        </p:nvSpPr>
        <p:spPr>
          <a:xfrm>
            <a:off x="0" y="0"/>
            <a:ext cx="9144000" cy="1295400"/>
          </a:xfrm>
        </p:spPr>
        <p:txBody>
          <a:bodyPr/>
          <a:lstStyle/>
          <a:p>
            <a:r>
              <a:rPr lang="en-US" sz="3300" dirty="0">
                <a:solidFill>
                  <a:schemeClr val="tx1"/>
                </a:solidFill>
              </a:rPr>
              <a:t>President Reagan honored Raymond Weeks </a:t>
            </a:r>
            <a:br>
              <a:rPr lang="en-US" sz="4000" dirty="0">
                <a:solidFill>
                  <a:schemeClr val="tx1"/>
                </a:solidFill>
              </a:rPr>
            </a:br>
            <a:r>
              <a:rPr lang="en-US" sz="2400" dirty="0">
                <a:solidFill>
                  <a:schemeClr val="tx1"/>
                </a:solidFill>
              </a:rPr>
              <a:t>as the “Driving Force” for America’s Veterans Day in 1982</a:t>
            </a:r>
            <a:endParaRPr lang="en-US" sz="4000" dirty="0">
              <a:solidFill>
                <a:schemeClr val="tx1"/>
              </a:solidFill>
            </a:endParaRPr>
          </a:p>
        </p:txBody>
      </p:sp>
      <p:pic>
        <p:nvPicPr>
          <p:cNvPr id="1008663" name="Picture 23" descr="Raymond &amp; Jennifer Weeks and President Reagan"/>
          <p:cNvPicPr>
            <a:picLocks noGrp="1" noChangeAspect="1" noChangeArrowheads="1"/>
          </p:cNvPicPr>
          <p:nvPr>
            <p:ph sz="half" idx="1"/>
          </p:nvPr>
        </p:nvPicPr>
        <p:blipFill>
          <a:blip r:embed="rId2" cstate="print"/>
          <a:srcRect/>
          <a:stretch>
            <a:fillRect/>
          </a:stretch>
        </p:blipFill>
        <p:spPr>
          <a:xfrm>
            <a:off x="76200" y="1219200"/>
            <a:ext cx="5257800" cy="3600450"/>
          </a:xfrm>
          <a:noFill/>
          <a:ln/>
        </p:spPr>
      </p:pic>
      <p:sp>
        <p:nvSpPr>
          <p:cNvPr id="1008664" name="Rectangle 24"/>
          <p:cNvSpPr>
            <a:spLocks noChangeArrowheads="1"/>
          </p:cNvSpPr>
          <p:nvPr/>
        </p:nvSpPr>
        <p:spPr bwMode="auto">
          <a:xfrm>
            <a:off x="0" y="4354324"/>
            <a:ext cx="5334000" cy="2215991"/>
          </a:xfrm>
          <a:prstGeom prst="rect">
            <a:avLst/>
          </a:prstGeom>
          <a:noFill/>
          <a:ln w="9525">
            <a:noFill/>
            <a:miter lim="800000"/>
            <a:headEnd/>
            <a:tailEnd/>
          </a:ln>
          <a:effectLst/>
        </p:spPr>
        <p:txBody>
          <a:bodyPr wrap="square" anchor="ctr">
            <a:spAutoFit/>
          </a:bodyPr>
          <a:lstStyle/>
          <a:p>
            <a:pPr algn="ctr"/>
            <a:r>
              <a:rPr lang="en-US" sz="1400" dirty="0">
                <a:latin typeface="Franklin Gothic Medium" pitchFamily="34" charset="0"/>
              </a:rPr>
              <a:t>President Reagan speaks at the White House on national TV</a:t>
            </a:r>
          </a:p>
          <a:p>
            <a:pPr algn="ctr"/>
            <a:endParaRPr lang="en-US" sz="1400" dirty="0">
              <a:latin typeface="Franklin Gothic Medium" pitchFamily="34" charset="0"/>
            </a:endParaRPr>
          </a:p>
          <a:p>
            <a:r>
              <a:rPr lang="en-US" sz="1700" dirty="0">
                <a:latin typeface="Franklin Gothic Medium" pitchFamily="34" charset="0"/>
              </a:rPr>
              <a:t>“</a:t>
            </a:r>
            <a:r>
              <a:rPr lang="en-US" sz="1700" i="1" dirty="0">
                <a:latin typeface="Trebuchet MS" pitchFamily="34" charset="0"/>
              </a:rPr>
              <a:t>We are here to honor an American patriot, Raymond Weeks of Birmingham, Alabama”….the “driving force” establishing America’s Veterans Day. </a:t>
            </a:r>
          </a:p>
          <a:p>
            <a:endParaRPr lang="en-US" sz="1700" i="1" dirty="0">
              <a:latin typeface="Trebuchet MS" pitchFamily="34" charset="0"/>
            </a:endParaRPr>
          </a:p>
          <a:p>
            <a:pPr algn="ctr"/>
            <a:r>
              <a:rPr lang="en-US" sz="1400" i="1" dirty="0">
                <a:latin typeface="Trebuchet MS" pitchFamily="34" charset="0"/>
              </a:rPr>
              <a:t>Life Leaders obtained the speech from the White House so veterans and teachers can use it—see web site or  LifeLeaders.tv</a:t>
            </a:r>
          </a:p>
        </p:txBody>
      </p:sp>
      <p:pic>
        <p:nvPicPr>
          <p:cNvPr id="1008665" name="Picture 25" descr="President Raymond  Raymond Weeks"/>
          <p:cNvPicPr>
            <a:picLocks noGrp="1" noChangeAspect="1" noChangeArrowheads="1"/>
          </p:cNvPicPr>
          <p:nvPr>
            <p:ph sz="half" idx="2"/>
          </p:nvPr>
        </p:nvPicPr>
        <p:blipFill>
          <a:blip r:embed="rId3" cstate="print"/>
          <a:srcRect/>
          <a:stretch>
            <a:fillRect/>
          </a:stretch>
        </p:blipFill>
        <p:spPr>
          <a:xfrm>
            <a:off x="5410200" y="1219200"/>
            <a:ext cx="2819400" cy="2816225"/>
          </a:xfrm>
          <a:noFill/>
          <a:ln/>
        </p:spPr>
      </p:pic>
      <p:sp>
        <p:nvSpPr>
          <p:cNvPr id="1008668" name="Rectangle 28"/>
          <p:cNvSpPr>
            <a:spLocks noChangeArrowheads="1"/>
          </p:cNvSpPr>
          <p:nvPr/>
        </p:nvSpPr>
        <p:spPr bwMode="auto">
          <a:xfrm>
            <a:off x="5029200" y="4130675"/>
            <a:ext cx="184150" cy="519113"/>
          </a:xfrm>
          <a:prstGeom prst="rect">
            <a:avLst/>
          </a:prstGeom>
          <a:noFill/>
          <a:ln w="9525">
            <a:noFill/>
            <a:miter lim="800000"/>
            <a:headEnd/>
            <a:tailEnd/>
          </a:ln>
          <a:effectLst/>
        </p:spPr>
        <p:txBody>
          <a:bodyPr wrap="none" anchor="ctr">
            <a:spAutoFit/>
          </a:bodyPr>
          <a:lstStyle/>
          <a:p>
            <a:pPr algn="l"/>
            <a:endParaRPr lang="en-US" sz="1000" b="1">
              <a:cs typeface="Times New Roman" pitchFamily="18" charset="0"/>
            </a:endParaRPr>
          </a:p>
          <a:p>
            <a:pPr algn="l" eaLnBrk="0" hangingPunct="0"/>
            <a:endParaRPr lang="en-US"/>
          </a:p>
        </p:txBody>
      </p:sp>
      <p:sp>
        <p:nvSpPr>
          <p:cNvPr id="1008671" name="Rectangle 31"/>
          <p:cNvSpPr>
            <a:spLocks noChangeArrowheads="1"/>
          </p:cNvSpPr>
          <p:nvPr/>
        </p:nvSpPr>
        <p:spPr bwMode="auto">
          <a:xfrm>
            <a:off x="5334000" y="2799800"/>
            <a:ext cx="3810000" cy="3677930"/>
          </a:xfrm>
          <a:prstGeom prst="rect">
            <a:avLst/>
          </a:prstGeom>
          <a:noFill/>
          <a:ln w="9525">
            <a:noFill/>
            <a:miter lim="800000"/>
            <a:headEnd/>
            <a:tailEnd/>
          </a:ln>
          <a:effectLst/>
        </p:spPr>
        <p:txBody>
          <a:bodyPr wrap="square" anchor="ctr">
            <a:spAutoFit/>
          </a:bodyPr>
          <a:lstStyle/>
          <a:p>
            <a:endParaRPr lang="en-US" sz="1700" dirty="0">
              <a:latin typeface="Franklin Gothic Medium" pitchFamily="34" charset="0"/>
              <a:cs typeface="Times New Roman" pitchFamily="18" charset="0"/>
            </a:endParaRPr>
          </a:p>
          <a:p>
            <a:endParaRPr lang="en-US" sz="1700" dirty="0">
              <a:latin typeface="Franklin Gothic Medium" pitchFamily="34" charset="0"/>
              <a:cs typeface="Times New Roman" pitchFamily="18" charset="0"/>
            </a:endParaRPr>
          </a:p>
          <a:p>
            <a:endParaRPr lang="en-US" sz="1700" dirty="0">
              <a:latin typeface="Franklin Gothic Medium" pitchFamily="34" charset="0"/>
              <a:cs typeface="Times New Roman" pitchFamily="18" charset="0"/>
            </a:endParaRPr>
          </a:p>
          <a:p>
            <a:endParaRPr lang="en-US" sz="1700" dirty="0">
              <a:latin typeface="Franklin Gothic Medium" pitchFamily="34" charset="0"/>
              <a:cs typeface="Times New Roman" pitchFamily="18" charset="0"/>
            </a:endParaRPr>
          </a:p>
          <a:p>
            <a:endParaRPr lang="en-US" sz="1700" dirty="0">
              <a:latin typeface="Franklin Gothic Medium" pitchFamily="34" charset="0"/>
              <a:cs typeface="Times New Roman" pitchFamily="18" charset="0"/>
            </a:endParaRPr>
          </a:p>
          <a:p>
            <a:r>
              <a:rPr lang="en-US" sz="1700" dirty="0">
                <a:latin typeface="Franklin Gothic Medium" pitchFamily="34" charset="0"/>
                <a:cs typeface="Times New Roman" pitchFamily="18" charset="0"/>
              </a:rPr>
              <a:t>President Reagan pins the </a:t>
            </a:r>
            <a:r>
              <a:rPr lang="en-US" sz="1700" i="1" dirty="0">
                <a:latin typeface="Franklin Gothic Medium" pitchFamily="34" charset="0"/>
                <a:cs typeface="Times New Roman" pitchFamily="18" charset="0"/>
              </a:rPr>
              <a:t>Presidential Citizens Medal </a:t>
            </a:r>
            <a:r>
              <a:rPr lang="en-US" sz="1700" dirty="0">
                <a:latin typeface="Franklin Gothic Medium" pitchFamily="34" charset="0"/>
                <a:cs typeface="Times New Roman" pitchFamily="18" charset="0"/>
              </a:rPr>
              <a:t>on Raymond Weeks,</a:t>
            </a:r>
          </a:p>
          <a:p>
            <a:r>
              <a:rPr lang="en-US" sz="1700" dirty="0">
                <a:latin typeface="Franklin Gothic Medium" pitchFamily="34" charset="0"/>
                <a:cs typeface="Times New Roman" pitchFamily="18" charset="0"/>
              </a:rPr>
              <a:t>November 11, 1982 </a:t>
            </a:r>
            <a:r>
              <a:rPr lang="en-US" sz="1600" dirty="0">
                <a:latin typeface="Franklin Gothic Medium" pitchFamily="34" charset="0"/>
                <a:cs typeface="Times New Roman" pitchFamily="18" charset="0"/>
              </a:rPr>
              <a:t>(nominated by LTC Glenn Nivens, USA Ret, and briefing for Pres. Reagan by Elizabeth Dole). </a:t>
            </a:r>
          </a:p>
          <a:p>
            <a:endParaRPr lang="en-US" sz="1600" dirty="0">
              <a:latin typeface="Franklin Gothic Medium" pitchFamily="34" charset="0"/>
              <a:cs typeface="Times New Roman" pitchFamily="18" charset="0"/>
            </a:endParaRPr>
          </a:p>
          <a:p>
            <a:endParaRPr lang="en-US" sz="1600" dirty="0">
              <a:latin typeface="Franklin Gothic Medium" pitchFamily="34" charset="0"/>
              <a:cs typeface="Times New Roman" pitchFamily="18" charset="0"/>
            </a:endParaRPr>
          </a:p>
          <a:p>
            <a:endParaRPr lang="en-US" sz="1600" dirty="0">
              <a:latin typeface="Franklin Gothic Medium" pitchFamily="34" charset="0"/>
            </a:endParaRPr>
          </a:p>
        </p:txBody>
      </p:sp>
      <p:sp>
        <p:nvSpPr>
          <p:cNvPr id="1008672" name="Rectangle 32"/>
          <p:cNvSpPr>
            <a:spLocks noChangeArrowheads="1"/>
          </p:cNvSpPr>
          <p:nvPr/>
        </p:nvSpPr>
        <p:spPr bwMode="auto">
          <a:xfrm>
            <a:off x="4572000" y="3779838"/>
            <a:ext cx="3432175" cy="366712"/>
          </a:xfrm>
          <a:prstGeom prst="rect">
            <a:avLst/>
          </a:prstGeom>
          <a:noFill/>
          <a:ln w="9525">
            <a:noFill/>
            <a:miter lim="800000"/>
            <a:headEnd/>
            <a:tailEnd/>
          </a:ln>
          <a:effectLst/>
        </p:spPr>
        <p:txBody>
          <a:bodyPr anchor="ctr">
            <a:spAutoFit/>
          </a:bodyPr>
          <a:lstStyle/>
          <a:p>
            <a:pPr algn="l"/>
            <a:endParaRPr lang="en-US"/>
          </a:p>
        </p:txBody>
      </p:sp>
      <p:pic>
        <p:nvPicPr>
          <p:cNvPr id="9" name="Content Placeholder 7" descr="PresidentialCitizensMedal.jpg"/>
          <p:cNvPicPr>
            <a:picLocks noChangeAspect="1"/>
          </p:cNvPicPr>
          <p:nvPr/>
        </p:nvPicPr>
        <p:blipFill>
          <a:blip r:embed="rId4" cstate="print"/>
          <a:stretch>
            <a:fillRect/>
          </a:stretch>
        </p:blipFill>
        <p:spPr bwMode="auto">
          <a:xfrm>
            <a:off x="8229600" y="2605484"/>
            <a:ext cx="914400" cy="1576552"/>
          </a:xfrm>
          <a:prstGeom prst="rect">
            <a:avLst/>
          </a:prstGeom>
          <a:noFill/>
          <a:ln w="9525">
            <a:noFill/>
            <a:miter lim="800000"/>
            <a:headEnd/>
            <a:tailEnd/>
          </a:ln>
          <a:effectLst/>
        </p:spPr>
      </p:pic>
      <p:pic>
        <p:nvPicPr>
          <p:cNvPr id="10" name="Content Placeholder 4" descr="Presidential Citizens Medal.jpg"/>
          <p:cNvPicPr>
            <a:picLocks noChangeAspect="1"/>
          </p:cNvPicPr>
          <p:nvPr/>
        </p:nvPicPr>
        <p:blipFill>
          <a:blip r:embed="rId5" cstate="print"/>
          <a:stretch>
            <a:fillRect/>
          </a:stretch>
        </p:blipFill>
        <p:spPr bwMode="auto">
          <a:xfrm>
            <a:off x="5257800" y="5867400"/>
            <a:ext cx="3810000" cy="625627"/>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08664"/>
                                        </p:tgtEl>
                                        <p:attrNameLst>
                                          <p:attrName>style.visibility</p:attrName>
                                        </p:attrNameLst>
                                      </p:cBhvr>
                                      <p:to>
                                        <p:strVal val="visible"/>
                                      </p:to>
                                    </p:set>
                                    <p:animEffect transition="in" filter="fade">
                                      <p:cBhvr>
                                        <p:cTn id="7" dur="2000"/>
                                        <p:tgtEl>
                                          <p:spTgt spid="1008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8664" grpId="0"/>
    </p:bldLst>
  </p:timing>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Franklin Gothic Heavy"/>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10449</TotalTime>
  <Words>1423</Words>
  <Application>Microsoft Office PowerPoint</Application>
  <PresentationFormat>On-screen Show (4:3)</PresentationFormat>
  <Paragraphs>185</Paragraphs>
  <Slides>24</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4" baseType="lpstr">
      <vt:lpstr>Arial</vt:lpstr>
      <vt:lpstr>Bell MT</vt:lpstr>
      <vt:lpstr>Franklin Gothic Demi</vt:lpstr>
      <vt:lpstr>Franklin Gothic Heavy</vt:lpstr>
      <vt:lpstr>Franklin Gothic Medium</vt:lpstr>
      <vt:lpstr>Palatino Linotype</vt:lpstr>
      <vt:lpstr>Times New Roman</vt:lpstr>
      <vt:lpstr>Trebuchet MS</vt:lpstr>
      <vt:lpstr>Default Design</vt:lpstr>
      <vt:lpstr>Acrobat Document</vt:lpstr>
      <vt:lpstr>America’s National Veterans Day ”Founded in Alabama; Born in Birmingham” 7 Points for our History, Character Education, and National Branding</vt:lpstr>
      <vt:lpstr>5 Character Traits of Alabama illuminated by the Veterans Day and Civil Rights Movements</vt:lpstr>
      <vt:lpstr>5 more Character Traits &amp; Values illuminated by history of Veterans Day &amp; Rights Recommended by Life Leaders for Students &amp; State Branding</vt:lpstr>
      <vt:lpstr>Veterans Day National Movement Started in Alabama—7 Historical Events</vt:lpstr>
      <vt:lpstr>Raymond Weeks of Birmingham, Alabama gained support from General Eisenhower Nov. 11, 1946             The draft program Weeks presented November 11, 1946:  “National Veterans Day 1947”  </vt:lpstr>
      <vt:lpstr>Telegram from GEN Eisenhower 11-11-47</vt:lpstr>
      <vt:lpstr>PowerPoint Presentation</vt:lpstr>
      <vt:lpstr>Weeks Persevered 1945-54 (9 Years)  until Veterans Day was federal law</vt:lpstr>
      <vt:lpstr>President Reagan honored Raymond Weeks  as the “Driving Force” for America’s Veterans Day in 1982</vt:lpstr>
      <vt:lpstr>Birmingham started and has hosted  the National Veteran Award since ‘54</vt:lpstr>
      <vt:lpstr>2003—Official Legacy Lost</vt:lpstr>
      <vt:lpstr>PowerPoint Presentation</vt:lpstr>
      <vt:lpstr>PowerPoint Presentation</vt:lpstr>
      <vt:lpstr>Veterans Day Founding History &amp; Character Education should be taught to every student      We started. Now, let’s finish the mission to be a national leader for teacher-student resources.</vt:lpstr>
      <vt:lpstr>Tribute to the Founder of Veterans Day Since 2006. No Charge. Students, teachers, parents invited.</vt:lpstr>
      <vt:lpstr>Personal Leadership for Patriots Since “911” 2001. Veterans, students, teachers, parents invited.</vt:lpstr>
      <vt:lpstr>            We have Freedom of Liberty, Freedom of Rights,  Freedom to Flourish.  Let’s teach this inspiring history of hope, how to flourish, and help students plan for school and life.  Students will boost attitude, attendance, and achievement. Schools and our state can boost performance and satisfaction.  Dr. David Dyson Life Leaders Institute    </vt:lpstr>
      <vt:lpstr>Three Freedoms  Alabama  can advance and brand before the World Games 2021 </vt:lpstr>
      <vt:lpstr>Action</vt:lpstr>
      <vt:lpstr>Action</vt:lpstr>
      <vt:lpstr>Action</vt:lpstr>
      <vt:lpstr>Discussion Questions</vt:lpstr>
      <vt:lpstr>         www.LifeLeaders.Education  (landing page for teachers with links to resources) More resources to be added: Poster summarizing history, listing character traits Book telling founding history and 10 character traits  Video of President Reagan honoring Weeks and speech www.LifeLeadersInstitute.org  (see  Programs and Veterans Day Ed)   </vt:lpstr>
      <vt:lpstr>     We are adding resources you can use for 7 callings:  1. Best-Self Leadership 2. Plan for School and Life 3. Master Your Goliaths 4. Patriotism in Action 5. Veterans Day History and Character Education 6. Freedom to Flourish 7. Farm and Ranch for Animals, Plants, People  If you have requests or recommendations: David@LifeLeadersInstitute.org 205.670.1733 or 205.422.6484 </vt:lpstr>
    </vt:vector>
  </TitlesOfParts>
  <Company>Forte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G. Crider</dc:creator>
  <cp:lastModifiedBy>David Dyson</cp:lastModifiedBy>
  <cp:revision>565</cp:revision>
  <cp:lastPrinted>2017-07-17T16:05:17Z</cp:lastPrinted>
  <dcterms:created xsi:type="dcterms:W3CDTF">2004-02-21T13:54:06Z</dcterms:created>
  <dcterms:modified xsi:type="dcterms:W3CDTF">2017-07-19T16:54:23Z</dcterms:modified>
</cp:coreProperties>
</file>